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95" r:id="rId2"/>
    <p:sldId id="1135" r:id="rId3"/>
    <p:sldId id="1325" r:id="rId4"/>
    <p:sldId id="1371" r:id="rId5"/>
    <p:sldId id="1873" r:id="rId6"/>
    <p:sldId id="1372" r:id="rId7"/>
    <p:sldId id="1333" r:id="rId8"/>
    <p:sldId id="1137" r:id="rId9"/>
    <p:sldId id="1882" r:id="rId10"/>
    <p:sldId id="257" r:id="rId11"/>
    <p:sldId id="258" r:id="rId12"/>
    <p:sldId id="1885" r:id="rId13"/>
    <p:sldId id="1886" r:id="rId14"/>
    <p:sldId id="1887" r:id="rId15"/>
    <p:sldId id="1444" r:id="rId16"/>
    <p:sldId id="284" r:id="rId17"/>
    <p:sldId id="287" r:id="rId18"/>
    <p:sldId id="1445" r:id="rId19"/>
    <p:sldId id="1446" r:id="rId20"/>
    <p:sldId id="289" r:id="rId21"/>
    <p:sldId id="290" r:id="rId22"/>
    <p:sldId id="288" r:id="rId23"/>
    <p:sldId id="1329" r:id="rId24"/>
    <p:sldId id="291" r:id="rId25"/>
    <p:sldId id="1448" r:id="rId26"/>
    <p:sldId id="1449" r:id="rId27"/>
    <p:sldId id="1884" r:id="rId28"/>
    <p:sldId id="1324" r:id="rId29"/>
    <p:sldId id="1355" r:id="rId30"/>
    <p:sldId id="1328" r:id="rId31"/>
    <p:sldId id="1356" r:id="rId32"/>
    <p:sldId id="1386" r:id="rId33"/>
    <p:sldId id="1443" r:id="rId34"/>
    <p:sldId id="1407" r:id="rId35"/>
    <p:sldId id="1447" r:id="rId36"/>
    <p:sldId id="1879" r:id="rId37"/>
    <p:sldId id="1345" r:id="rId38"/>
    <p:sldId id="482" r:id="rId39"/>
    <p:sldId id="1340" r:id="rId40"/>
    <p:sldId id="1335" r:id="rId41"/>
    <p:sldId id="1341" r:id="rId42"/>
    <p:sldId id="1344" r:id="rId43"/>
    <p:sldId id="1343" r:id="rId44"/>
    <p:sldId id="1337" r:id="rId45"/>
    <p:sldId id="1876" r:id="rId46"/>
    <p:sldId id="1875" r:id="rId47"/>
    <p:sldId id="1877" r:id="rId48"/>
    <p:sldId id="1874" r:id="rId49"/>
    <p:sldId id="1342" r:id="rId50"/>
    <p:sldId id="188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39" autoAdjust="0"/>
  </p:normalViewPr>
  <p:slideViewPr>
    <p:cSldViewPr snapToGrid="0">
      <p:cViewPr varScale="1">
        <p:scale>
          <a:sx n="75" d="100"/>
          <a:sy n="75" d="100"/>
        </p:scale>
        <p:origin x="16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B91C6-BBA8-415A-984B-4CA6925D6BBF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4987F-415A-4F19-90B8-3C5C81B3FB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7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7EC3F0-0792-4A19-B02C-B6BFFCB2CF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81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27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40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self-attention layer calculates attention weights for each pixel in the image based on its relationship with all other pixels, while the feed-forward layer applies a non-linear transformation to the output of the self-attention layer</a:t>
            </a:r>
          </a:p>
          <a:p>
            <a:r>
              <a:rPr lang="en-US" altLang="zh-TW" dirty="0"/>
              <a:t>Read more at: https://viso.ai/deep-learning/vision-transformer-vit/</a:t>
            </a:r>
          </a:p>
          <a:p>
            <a:r>
              <a:rPr lang="en-US" altLang="zh-TW" dirty="0"/>
              <a:t>https://www.v7labs.com/blog/vision-transformer-guide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42F74-D5A2-41E3-9379-F23C8772DD8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88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42F74-D5A2-41E3-9379-F23C8772DD8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47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two main approaches to exploiting global context</a:t>
            </a:r>
          </a:p>
          <a:p>
            <a:r>
              <a:rPr lang="en-US" altLang="zh-TW" dirty="0"/>
              <a:t>information: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the encoder-decoder architecture and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Pyramid</a:t>
            </a:r>
            <a:r>
              <a:rPr lang="en-US" altLang="zh-TW" baseline="0" dirty="0"/>
              <a:t> </a:t>
            </a:r>
            <a:r>
              <a:rPr lang="en-US" altLang="zh-TW" dirty="0"/>
              <a:t>pooling.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019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self-attention layer calculates attention weights for each pixel in the image based on its relationship with all other pixels, while the feed-forward layer applies a non-linear transformation to the output of the self-attention layer</a:t>
            </a:r>
          </a:p>
          <a:p>
            <a:r>
              <a:rPr lang="en-US" altLang="zh-TW" dirty="0"/>
              <a:t>Read more at: https://viso.ai/deep-learning/vision-transformer-vit/</a:t>
            </a:r>
          </a:p>
          <a:p>
            <a:r>
              <a:rPr lang="en-US" altLang="zh-TW" dirty="0"/>
              <a:t>https://www.v7labs.com/blog/vision-transformer-guide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42F74-D5A2-41E3-9379-F23C8772DD8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235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self-attention layer calculates attention weights for each pixel in the image based on its relationship with all other pixels, while the feed-forward layer applies a non-linear transformation to the output of the self-attention layer</a:t>
            </a:r>
          </a:p>
          <a:p>
            <a:r>
              <a:rPr lang="en-US" altLang="zh-TW" dirty="0"/>
              <a:t>Read more at: https://viso.ai/deep-learning/vision-transformer-vit/</a:t>
            </a:r>
          </a:p>
          <a:p>
            <a:r>
              <a:rPr lang="en-US" altLang="zh-TW" dirty="0"/>
              <a:t>https://www.v7labs.com/blog/vision-transformer-guide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42F74-D5A2-41E3-9379-F23C8772DD8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6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two main approaches to exploiting global context</a:t>
            </a:r>
          </a:p>
          <a:p>
            <a:r>
              <a:rPr lang="en-US" altLang="zh-TW" dirty="0"/>
              <a:t>information: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the encoder-decoder architecture and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Pyramid</a:t>
            </a:r>
            <a:r>
              <a:rPr lang="en-US" altLang="zh-TW" baseline="0" dirty="0"/>
              <a:t> </a:t>
            </a:r>
            <a:r>
              <a:rPr lang="en-US" altLang="zh-TW" dirty="0"/>
              <a:t>pooling.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436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two main approaches to exploiting global context</a:t>
            </a:r>
          </a:p>
          <a:p>
            <a:r>
              <a:rPr lang="en-US" altLang="zh-TW" dirty="0"/>
              <a:t>information: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the encoder-decoder architecture and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Pyramid</a:t>
            </a:r>
            <a:r>
              <a:rPr lang="en-US" altLang="zh-TW" baseline="0" dirty="0"/>
              <a:t> </a:t>
            </a:r>
            <a:r>
              <a:rPr lang="en-US" altLang="zh-TW" dirty="0"/>
              <a:t>pooling.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114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two main approaches to exploiting global context</a:t>
            </a:r>
          </a:p>
          <a:p>
            <a:r>
              <a:rPr lang="en-US" altLang="zh-TW" dirty="0"/>
              <a:t>information: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the encoder-decoder architecture and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Pyramid</a:t>
            </a:r>
            <a:r>
              <a:rPr lang="en-US" altLang="zh-TW" baseline="0" dirty="0"/>
              <a:t> </a:t>
            </a:r>
            <a:r>
              <a:rPr lang="en-US" altLang="zh-TW" dirty="0"/>
              <a:t>pooling.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35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7EC3F0-0792-4A19-B02C-B6BFFCB2CF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543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two main approaches to exploiting global context</a:t>
            </a:r>
          </a:p>
          <a:p>
            <a:r>
              <a:rPr lang="en-US" altLang="zh-TW" dirty="0"/>
              <a:t>information: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the encoder-decoder architecture and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Pyramid</a:t>
            </a:r>
            <a:r>
              <a:rPr lang="en-US" altLang="zh-TW" baseline="0" dirty="0"/>
              <a:t> </a:t>
            </a:r>
            <a:r>
              <a:rPr lang="en-US" altLang="zh-TW" dirty="0"/>
              <a:t>pooling.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379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D83516-4548-4358-83E6-BEFD934D6F0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9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https://andy6804tw.github.io/2021/05/03/ntu-multi-head-self-attention/#self-attention-%E8%88%87-cnn-%E6%AF%94%E8%BC%83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42F74-D5A2-41E3-9379-F23C8772DD8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365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623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54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32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77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69F36-0363-4874-A4FE-155E0321093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7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69F36-0363-4874-A4FE-155E0321093C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2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69F36-0363-4874-A4FE-155E0321093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1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200" b="0" i="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</a:rPr>
                  <a:t>主動脈、膽囊、左腎、右腎、肝臟、胰腺、脾臟、胃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altLang="ko-KR" dirty="0"/>
                  <a:t>: psi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8606-ACD6-464B-B315-6229932B8B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121212"/>
                </a:solidFill>
                <a:effectLst/>
                <a:latin typeface="-apple-system"/>
              </a:rPr>
              <a:t>Visual Transformer: </a:t>
            </a:r>
            <a:r>
              <a:rPr lang="en-US" altLang="zh-TW" dirty="0"/>
              <a:t>https://arxiv.org/abs/2010.11929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https://zhuanlan.zhihu.com/p/464920124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https://hackmd.io/@YungHuiHsu/ByDHdxBS5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85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random axis mirror flip with a probability of 0.5 for all 3 axes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71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4987F-415A-4F19-90B8-3C5C81B3FB2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36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610-442F-4C23-94F1-C02541F3CCA2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56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2AB4-886B-4C27-8118-0C598453758B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2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0715-6C41-4F7C-99D1-889EDC27697B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30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3E5A3-6087-48BF-AB78-39F6DCD8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88FFC3-220D-47A9-A71F-B919F9ED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DEB6-6DA1-4842-81D9-243860D1FDC7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40A6C9-4B33-4758-AE2B-C5227CCE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370B4F-3679-4787-9228-BE8E0D8E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2DE0-E4D3-4804-B551-C56CE2359C2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27E5AB2-DD58-460C-9CF4-44738174B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27" y="516583"/>
            <a:ext cx="8820345" cy="580657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4504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0B66-1DCD-4B00-8F3F-9AC17D906EF0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9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2A0C7-D43F-4A58-A80A-8A953FA91DCD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4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6AA3-13A9-4C18-B054-D3C105841F6F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29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FA82-CEBB-4A0B-8D28-F52B0DBBE245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22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CFAD-B238-4EEB-B467-4A4411C09BE1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49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D162-7C9C-4687-AD33-6E4A7EFFD0BD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71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080D-28A9-4060-8CC3-03F3BFDF3068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48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8DFD-2BE8-4A66-8D53-EE06F8B772FD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91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40D34-4E5A-4E17-8038-F37B0A38B21A}" type="datetime1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7C883-B5AB-4F1C-8127-8D19C684E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54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NULL"/><Relationship Id="rId5" Type="http://schemas.openxmlformats.org/officeDocument/2006/relationships/image" Target="../media/image45.png"/><Relationship Id="rId10" Type="http://schemas.openxmlformats.org/officeDocument/2006/relationships/image" Target="../media/image53.emf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NULL"/><Relationship Id="rId5" Type="http://schemas.openxmlformats.org/officeDocument/2006/relationships/image" Target="../media/image45.png"/><Relationship Id="rId10" Type="http://schemas.openxmlformats.org/officeDocument/2006/relationships/image" Target="../media/image54.emf"/><Relationship Id="rId4" Type="http://schemas.openxmlformats.org/officeDocument/2006/relationships/image" Target="../media/image47.png"/><Relationship Id="rId9" Type="http://schemas.openxmlformats.org/officeDocument/2006/relationships/image" Target="../media/image5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1.wdp"/><Relationship Id="rId7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2.png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7.png"/><Relationship Id="rId10" Type="http://schemas.openxmlformats.org/officeDocument/2006/relationships/image" Target="NULL"/><Relationship Id="rId4" Type="http://schemas.openxmlformats.org/officeDocument/2006/relationships/image" Target="../media/image66.pn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12" Type="http://schemas.openxmlformats.org/officeDocument/2006/relationships/image" Target="NUL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82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79.png"/><Relationship Id="rId16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../media/image86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NUL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3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NULL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101.png"/><Relationship Id="rId4" Type="http://schemas.openxmlformats.org/officeDocument/2006/relationships/image" Target="NULL"/><Relationship Id="rId9" Type="http://schemas.openxmlformats.org/officeDocument/2006/relationships/image" Target="../media/image100.png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../media/image9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../media/image106.png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NUL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7" Type="http://schemas.openxmlformats.org/officeDocument/2006/relationships/image" Target="../media/image9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png"/><Relationship Id="rId18" Type="http://schemas.openxmlformats.org/officeDocument/2006/relationships/image" Target="../media/image430.png"/><Relationship Id="rId26" Type="http://schemas.openxmlformats.org/officeDocument/2006/relationships/image" Target="../media/image19.png"/><Relationship Id="rId3" Type="http://schemas.openxmlformats.org/officeDocument/2006/relationships/image" Target="../media/image330.png"/><Relationship Id="rId21" Type="http://schemas.openxmlformats.org/officeDocument/2006/relationships/image" Target="../media/image461.png"/><Relationship Id="rId7" Type="http://schemas.openxmlformats.org/officeDocument/2006/relationships/image" Target="../media/image371.png"/><Relationship Id="rId12" Type="http://schemas.openxmlformats.org/officeDocument/2006/relationships/image" Target="../media/image81.png"/><Relationship Id="rId17" Type="http://schemas.openxmlformats.org/officeDocument/2006/relationships/image" Target="../media/image380.pn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11.png"/><Relationship Id="rId20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60.png"/><Relationship Id="rId24" Type="http://schemas.openxmlformats.org/officeDocument/2006/relationships/image" Target="../media/image491.png"/><Relationship Id="rId5" Type="http://schemas.openxmlformats.org/officeDocument/2006/relationships/image" Target="../media/image361.png"/><Relationship Id="rId15" Type="http://schemas.openxmlformats.org/officeDocument/2006/relationships/image" Target="../media/image400.png"/><Relationship Id="rId23" Type="http://schemas.openxmlformats.org/officeDocument/2006/relationships/image" Target="../media/image480.png"/><Relationship Id="rId28" Type="http://schemas.openxmlformats.org/officeDocument/2006/relationships/hyperlink" Target="https://arxiv.org/pdf/1912.11370.pdf" TargetMode="External"/><Relationship Id="rId10" Type="http://schemas.openxmlformats.org/officeDocument/2006/relationships/image" Target="../media/image350.png"/><Relationship Id="rId19" Type="http://schemas.openxmlformats.org/officeDocument/2006/relationships/image" Target="../media/image44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370.png"/><Relationship Id="rId22" Type="http://schemas.openxmlformats.org/officeDocument/2006/relationships/image" Target="../media/image390.png"/><Relationship Id="rId27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460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12.png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1.png"/><Relationship Id="rId18" Type="http://schemas.openxmlformats.org/officeDocument/2006/relationships/image" Target="../media/image230.png"/><Relationship Id="rId26" Type="http://schemas.openxmlformats.org/officeDocument/2006/relationships/image" Target="../media/image22.png"/><Relationship Id="rId3" Type="http://schemas.openxmlformats.org/officeDocument/2006/relationships/image" Target="../media/image80.png"/><Relationship Id="rId21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81.png"/><Relationship Id="rId17" Type="http://schemas.openxmlformats.org/officeDocument/2006/relationships/image" Target="../media/image501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18.png"/><Relationship Id="rId5" Type="http://schemas.openxmlformats.org/officeDocument/2006/relationships/image" Target="../media/image47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0.png"/><Relationship Id="rId19" Type="http://schemas.openxmlformats.org/officeDocument/2006/relationships/image" Target="../media/image24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551.png"/><Relationship Id="rId27" Type="http://schemas.openxmlformats.org/officeDocument/2006/relationships/hyperlink" Target="https://arxiv.org/pdf/1912.11370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6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18.png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png"/><Relationship Id="rId18" Type="http://schemas.openxmlformats.org/officeDocument/2006/relationships/image" Target="../media/image12.png"/><Relationship Id="rId26" Type="http://schemas.openxmlformats.org/officeDocument/2006/relationships/image" Target="../media/image22.png"/><Relationship Id="rId3" Type="http://schemas.openxmlformats.org/officeDocument/2006/relationships/image" Target="../media/image80.png"/><Relationship Id="rId21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81.png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hyperlink" Target="https://arxiv.org/pdf/1912.11370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hyperlink" Target="https://arxiv.org/pdf/1912.1137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970772"/>
            <a:ext cx="9144000" cy="1741454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TransUNet: Transformers Make Strong Encoders for Medical Image Segmentation</a:t>
            </a:r>
            <a:b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70793" y="5254592"/>
            <a:ext cx="369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66" indent="-358766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58766" indent="-358766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/>
              <a:t>Self-Attention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4F9FCF8C-21D1-4FD3-A09C-64E83FC5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618" y="5355875"/>
            <a:ext cx="3246437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600" b="1" dirty="0">
                <a:latin typeface="標楷體" pitchFamily="65" charset="-120"/>
                <a:ea typeface="標楷體" pitchFamily="65" charset="-120"/>
              </a:rPr>
              <a:t>指導老師</a:t>
            </a:r>
            <a:r>
              <a:rPr lang="en-US" altLang="zh-TW" sz="1600" b="1" dirty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1600" b="1" dirty="0">
                <a:latin typeface="標楷體" pitchFamily="65" charset="-120"/>
                <a:ea typeface="標楷體" pitchFamily="65" charset="-120"/>
              </a:rPr>
              <a:t> 連震杰 教授</a:t>
            </a:r>
            <a:endParaRPr lang="en-US" altLang="zh-TW" sz="16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b="1" dirty="0">
                <a:latin typeface="標楷體" pitchFamily="65" charset="-120"/>
                <a:ea typeface="標楷體" pitchFamily="65" charset="-120"/>
              </a:rPr>
              <a:t>學    生</a:t>
            </a:r>
            <a:r>
              <a:rPr lang="en-US" altLang="zh-TW" sz="1600" b="1" dirty="0"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1600" b="1" dirty="0">
                <a:latin typeface="標楷體" pitchFamily="65" charset="-120"/>
                <a:ea typeface="標楷體" pitchFamily="65" charset="-120"/>
              </a:rPr>
              <a:t> 鄭琮寶</a:t>
            </a:r>
            <a:endParaRPr lang="en-US" altLang="zh-TW" sz="16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400" dirty="0"/>
              <a:t>                       </a:t>
            </a:r>
            <a:endParaRPr lang="en-US" altLang="zh-TW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2023/06/07</a:t>
            </a:r>
            <a:endParaRPr lang="en-US" altLang="zh-TW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91A07B-6675-0F2B-CC28-6FB6747A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02" y="2982282"/>
            <a:ext cx="6392995" cy="19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4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446487-E379-B7AB-B324-C95F9894C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56"/>
          <a:stretch/>
        </p:blipFill>
        <p:spPr>
          <a:xfrm>
            <a:off x="455858" y="1292064"/>
            <a:ext cx="4908193" cy="2081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9DF673-0E3A-07AE-C36E-3D9153A1D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6" t="64168" r="38168"/>
          <a:stretch/>
        </p:blipFill>
        <p:spPr>
          <a:xfrm>
            <a:off x="5429088" y="1303005"/>
            <a:ext cx="1674254" cy="13803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4C7B41-7117-0B6E-2AC4-494962BF2A55}"/>
              </a:ext>
            </a:extLst>
          </p:cNvPr>
          <p:cNvSpPr txBox="1"/>
          <p:nvPr/>
        </p:nvSpPr>
        <p:spPr>
          <a:xfrm>
            <a:off x="163373" y="425177"/>
            <a:ext cx="7789036" cy="88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(Brain Tumor)  </a:t>
            </a:r>
            <a:r>
              <a:rPr lang="en-US" altLang="zh-CN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related paper &amp; </a:t>
            </a:r>
            <a:r>
              <a:rPr lang="en-US" altLang="zh-CN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 paper ??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more information on low resolution (global feature) feature using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CEC01E-6E76-3E04-E94A-A4FAD0D6FF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2.0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0994DE-A321-B141-0E53-9E1B56B8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50" t="4595"/>
          <a:stretch/>
        </p:blipFill>
        <p:spPr>
          <a:xfrm>
            <a:off x="7405198" y="517375"/>
            <a:ext cx="1261847" cy="24997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B0A321-00E0-5B46-6E6A-9BB1C48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5" y="4171783"/>
            <a:ext cx="5633635" cy="22610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375FC4-C026-0512-9A06-A5DCD926E6DF}"/>
              </a:ext>
            </a:extLst>
          </p:cNvPr>
          <p:cNvSpPr txBox="1"/>
          <p:nvPr/>
        </p:nvSpPr>
        <p:spPr>
          <a:xfrm>
            <a:off x="163373" y="3339747"/>
            <a:ext cx="7789036" cy="90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Transformer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MHSA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head self attention (MSA)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MHCA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multi head cross attention (similar as “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gate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FABB2-59E2-C5A1-1FFF-44C43E514D31}"/>
              </a:ext>
            </a:extLst>
          </p:cNvPr>
          <p:cNvSpPr txBox="1"/>
          <p:nvPr/>
        </p:nvSpPr>
        <p:spPr>
          <a:xfrm>
            <a:off x="7224895" y="149311"/>
            <a:ext cx="18416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  <a:endParaRPr lang="zh-TW" altLang="en-US" sz="15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372D41-A2EC-3CE7-8440-23D5FD181D34}"/>
              </a:ext>
            </a:extLst>
          </p:cNvPr>
          <p:cNvSpPr/>
          <p:nvPr/>
        </p:nvSpPr>
        <p:spPr>
          <a:xfrm>
            <a:off x="2350394" y="2567604"/>
            <a:ext cx="1004552" cy="554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C38C469-74A5-4E09-86B7-B1685BE2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610" y="4903083"/>
            <a:ext cx="3247963" cy="195491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31F36BA-0A43-ED65-D87E-8837893A0606}"/>
              </a:ext>
            </a:extLst>
          </p:cNvPr>
          <p:cNvSpPr/>
          <p:nvPr/>
        </p:nvSpPr>
        <p:spPr>
          <a:xfrm>
            <a:off x="2407678" y="5358384"/>
            <a:ext cx="553962" cy="315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E62610-85AE-0720-A9E2-2FCFEB7D6DDD}"/>
              </a:ext>
            </a:extLst>
          </p:cNvPr>
          <p:cNvSpPr/>
          <p:nvPr/>
        </p:nvSpPr>
        <p:spPr>
          <a:xfrm>
            <a:off x="2717722" y="5006605"/>
            <a:ext cx="533478" cy="29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0228CC-D89C-4F93-4383-6CCCCB41ECA2}"/>
              </a:ext>
            </a:extLst>
          </p:cNvPr>
          <p:cNvSpPr txBox="1"/>
          <p:nvPr/>
        </p:nvSpPr>
        <p:spPr>
          <a:xfrm>
            <a:off x="5618548" y="6142491"/>
            <a:ext cx="1275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sz="1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433A2C-8EDB-58B4-DBA3-36E20BEFF06D}"/>
              </a:ext>
            </a:extLst>
          </p:cNvPr>
          <p:cNvSpPr txBox="1"/>
          <p:nvPr/>
        </p:nvSpPr>
        <p:spPr>
          <a:xfrm>
            <a:off x="5618548" y="5157363"/>
            <a:ext cx="1511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TW" sz="1000" dirty="0"/>
              <a:t>High resolution</a:t>
            </a:r>
            <a:endParaRPr lang="zh-TW" altLang="en-US" sz="1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77A39C6-D6EB-A4C4-4EC2-D2960104E764}"/>
              </a:ext>
            </a:extLst>
          </p:cNvPr>
          <p:cNvSpPr txBox="1"/>
          <p:nvPr/>
        </p:nvSpPr>
        <p:spPr>
          <a:xfrm>
            <a:off x="6344946" y="3169621"/>
            <a:ext cx="22834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Gate (Pixel-wise)</a:t>
            </a:r>
            <a:endParaRPr lang="zh-TW" altLang="en-US" sz="1300" b="1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A48B6FE-358E-D9A5-7BBC-AC30CCD1B362}"/>
              </a:ext>
            </a:extLst>
          </p:cNvPr>
          <p:cNvSpPr/>
          <p:nvPr/>
        </p:nvSpPr>
        <p:spPr>
          <a:xfrm>
            <a:off x="6419409" y="5048156"/>
            <a:ext cx="2011517" cy="102914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B94C7B-BDF1-E8BE-6FDA-93C1AEA2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25470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050B90-9C29-DB13-8060-1F2176F4F1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5" t="3413" r="4087" b="22621"/>
          <a:stretch/>
        </p:blipFill>
        <p:spPr>
          <a:xfrm>
            <a:off x="5881472" y="3410756"/>
            <a:ext cx="3162016" cy="138968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E83737-62D9-4041-E7C3-CF6782816808}"/>
              </a:ext>
            </a:extLst>
          </p:cNvPr>
          <p:cNvSpPr txBox="1"/>
          <p:nvPr/>
        </p:nvSpPr>
        <p:spPr>
          <a:xfrm>
            <a:off x="5618654" y="3513743"/>
            <a:ext cx="1275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sz="1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6B8A9AD-EB7F-3334-C193-7FBAD9E0C422}"/>
              </a:ext>
            </a:extLst>
          </p:cNvPr>
          <p:cNvSpPr txBox="1"/>
          <p:nvPr/>
        </p:nvSpPr>
        <p:spPr>
          <a:xfrm>
            <a:off x="5618549" y="3878119"/>
            <a:ext cx="1511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TW" sz="1000" dirty="0"/>
              <a:t>High resolution</a:t>
            </a:r>
            <a:endParaRPr lang="zh-TW" altLang="en-US" sz="1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8397D5-74E6-7BDB-6661-2D4ADE618D2E}"/>
              </a:ext>
            </a:extLst>
          </p:cNvPr>
          <p:cNvSpPr txBox="1"/>
          <p:nvPr/>
        </p:nvSpPr>
        <p:spPr>
          <a:xfrm>
            <a:off x="7103342" y="4790379"/>
            <a:ext cx="789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MHCA</a:t>
            </a:r>
            <a:endParaRPr lang="zh-TW" altLang="en-US" sz="13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F6BB06-73D2-525D-6CED-2A38B768FC1F}"/>
              </a:ext>
            </a:extLst>
          </p:cNvPr>
          <p:cNvSpPr txBox="1"/>
          <p:nvPr/>
        </p:nvSpPr>
        <p:spPr>
          <a:xfrm>
            <a:off x="-14580" y="6284126"/>
            <a:ext cx="4377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BiTr-Unet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MICCAI2021, cite 32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Transformer: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MLMI2021, cite 101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3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F97CC5-D47B-663A-E257-8F80A40D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6" y="1498293"/>
            <a:ext cx="7076350" cy="25960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D37220-8060-CB68-3801-6A1615391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BEA75B-036C-1C35-6DBE-5595F4DDDDC1}"/>
              </a:ext>
            </a:extLst>
          </p:cNvPr>
          <p:cNvSpPr/>
          <p:nvPr/>
        </p:nvSpPr>
        <p:spPr>
          <a:xfrm>
            <a:off x="989476" y="2415654"/>
            <a:ext cx="1112279" cy="1542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9287E0-7E8D-2458-5838-A511803DAEF4}"/>
              </a:ext>
            </a:extLst>
          </p:cNvPr>
          <p:cNvSpPr txBox="1"/>
          <p:nvPr/>
        </p:nvSpPr>
        <p:spPr>
          <a:xfrm>
            <a:off x="162461" y="427791"/>
            <a:ext cx="7789036" cy="11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-UNETR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merging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DGX-1 cluster with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V100 GPUs x 8</a:t>
            </a:r>
            <a:r>
              <a:rPr lang="zh-TW" alt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106C2F-411B-7A84-2EE1-27066DF1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1" b="4551"/>
          <a:stretch/>
        </p:blipFill>
        <p:spPr>
          <a:xfrm>
            <a:off x="5252219" y="3943704"/>
            <a:ext cx="3558723" cy="271491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D4FA2-3633-D24F-C4A4-0B90F492BC1C}"/>
              </a:ext>
            </a:extLst>
          </p:cNvPr>
          <p:cNvSpPr txBox="1"/>
          <p:nvPr/>
        </p:nvSpPr>
        <p:spPr>
          <a:xfrm>
            <a:off x="162461" y="3971045"/>
            <a:ext cx="4894035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Swin-Unet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??</a:t>
            </a:r>
            <a:endParaRPr lang="en-US" altLang="zh-C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(224x224x1c)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merging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DGX-1 cluster with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V100 GPUs x1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3D869-8538-5F5F-A079-BC5F1E2A1876}"/>
              </a:ext>
            </a:extLst>
          </p:cNvPr>
          <p:cNvSpPr/>
          <p:nvPr/>
        </p:nvSpPr>
        <p:spPr>
          <a:xfrm>
            <a:off x="5734348" y="4550688"/>
            <a:ext cx="857522" cy="1760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6FF204-0D23-FAD6-27FE-15534C58AFDF}"/>
              </a:ext>
            </a:extLst>
          </p:cNvPr>
          <p:cNvSpPr/>
          <p:nvPr/>
        </p:nvSpPr>
        <p:spPr>
          <a:xfrm>
            <a:off x="7415297" y="4550688"/>
            <a:ext cx="857522" cy="1760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DA56FB-6C02-FFE6-0764-CFFCED51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-UNETR: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MICCAI2022, cite 123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Swin-Unet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ECCV2021, cite 676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946AB7-DA79-9724-8CC4-28E25D2D9CDF}"/>
              </a:ext>
            </a:extLst>
          </p:cNvPr>
          <p:cNvSpPr txBox="1"/>
          <p:nvPr/>
        </p:nvSpPr>
        <p:spPr>
          <a:xfrm>
            <a:off x="8062361" y="4155103"/>
            <a:ext cx="104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Patch Expanding (</a:t>
            </a:r>
            <a:r>
              <a:rPr lang="en-US" altLang="zh-TW" sz="1000" dirty="0" err="1">
                <a:solidFill>
                  <a:srgbClr val="FF0000"/>
                </a:solidFill>
              </a:rPr>
              <a:t>upsmapling</a:t>
            </a:r>
            <a:r>
              <a:rPr lang="en-US" altLang="zh-TW" sz="1000" dirty="0">
                <a:solidFill>
                  <a:srgbClr val="FF0000"/>
                </a:solidFill>
              </a:rPr>
              <a:t>)??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8E8D3B-DF71-1A16-53DF-09049A979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691" y="291267"/>
            <a:ext cx="2564848" cy="10942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83DCFE6-0CF4-C598-F944-1E9B34589C45}"/>
              </a:ext>
            </a:extLst>
          </p:cNvPr>
          <p:cNvSpPr/>
          <p:nvPr/>
        </p:nvSpPr>
        <p:spPr>
          <a:xfrm>
            <a:off x="6163109" y="2303188"/>
            <a:ext cx="1788388" cy="1654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BF2F8469-6E93-F727-C4C8-0EC77F71EFC5}"/>
              </a:ext>
            </a:extLst>
          </p:cNvPr>
          <p:cNvCxnSpPr>
            <a:stCxn id="15" idx="3"/>
          </p:cNvCxnSpPr>
          <p:nvPr/>
        </p:nvCxnSpPr>
        <p:spPr>
          <a:xfrm flipV="1">
            <a:off x="7951497" y="1361769"/>
            <a:ext cx="456858" cy="1768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9F00299-62EE-C877-4DEA-5297AB397E0C}"/>
              </a:ext>
            </a:extLst>
          </p:cNvPr>
          <p:cNvSpPr txBox="1"/>
          <p:nvPr/>
        </p:nvSpPr>
        <p:spPr>
          <a:xfrm>
            <a:off x="462976" y="5437682"/>
            <a:ext cx="48940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Patch expanding layer </a:t>
            </a:r>
            <a:br>
              <a:rPr lang="en-US" altLang="zh-TW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以解码器中第一个为例，在上采样之前，在输入特征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(W/32×H/32×8C)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上應用線性層，将特征维度增加到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2×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原始尺寸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(W/32×H/32×16C)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。然后，利用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rearrange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操作，将输入特征的分辨率擴展到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倍的输入分辨率，并将特征维度降小到输入维度的四分之一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(W/32×H/32×16C→W/16×H/16×4C)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。（</a:t>
            </a:r>
            <a:r>
              <a:rPr lang="en-US" altLang="zh-TW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Patch merging</a:t>
            </a:r>
            <a:r>
              <a:rPr lang="zh-TW" altLang="en-US" sz="1000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的逆操作）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73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D37220-8060-CB68-3801-6A1615391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Swin-UNETR: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MICCAI2021, cite 340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B8C8FF-6422-8090-B8C0-2FD1F08B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4" y="1989907"/>
            <a:ext cx="8423256" cy="393776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162461" y="427791"/>
            <a:ext cx="7789036" cy="11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TransFuse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3D MRI modalities images (128x128x128x4c)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feature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BiFusion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endParaRPr lang="en-US" altLang="zh-TW" sz="1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A100 GPU x 1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CDAF43-6C55-13AC-0C75-3A909939F752}"/>
              </a:ext>
            </a:extLst>
          </p:cNvPr>
          <p:cNvSpPr/>
          <p:nvPr/>
        </p:nvSpPr>
        <p:spPr>
          <a:xfrm>
            <a:off x="3038833" y="2248682"/>
            <a:ext cx="2468193" cy="523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179165-3913-9938-5019-0BE8C218136F}"/>
              </a:ext>
            </a:extLst>
          </p:cNvPr>
          <p:cNvSpPr/>
          <p:nvPr/>
        </p:nvSpPr>
        <p:spPr>
          <a:xfrm>
            <a:off x="3038833" y="2955489"/>
            <a:ext cx="2468193" cy="523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F989D3-9185-9B50-1E6F-5AC3A499BC77}"/>
              </a:ext>
            </a:extLst>
          </p:cNvPr>
          <p:cNvSpPr txBox="1"/>
          <p:nvPr/>
        </p:nvSpPr>
        <p:spPr>
          <a:xfrm>
            <a:off x="2675066" y="1968844"/>
            <a:ext cx="151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Channel Attention ??</a:t>
            </a:r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2266A7A-D388-43DC-92E8-448246CC85CD}"/>
              </a:ext>
            </a:extLst>
          </p:cNvPr>
          <p:cNvSpPr txBox="1"/>
          <p:nvPr/>
        </p:nvSpPr>
        <p:spPr>
          <a:xfrm>
            <a:off x="2675066" y="3476723"/>
            <a:ext cx="147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Spatial Attention ??</a:t>
            </a:r>
            <a:endParaRPr lang="zh-TW" altLang="en-US" sz="1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5ED3E2-666C-F479-CF89-0DDA2C3B091C}"/>
              </a:ext>
            </a:extLst>
          </p:cNvPr>
          <p:cNvSpPr txBox="1"/>
          <p:nvPr/>
        </p:nvSpPr>
        <p:spPr>
          <a:xfrm>
            <a:off x="2565400" y="1756503"/>
            <a:ext cx="9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Transf</a:t>
            </a:r>
            <a:r>
              <a:rPr lang="en-US" altLang="zh-TW" dirty="0">
                <a:solidFill>
                  <a:srgbClr val="FF0000"/>
                </a:solidFill>
              </a:rPr>
              <a:t> 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9781C6-5AFB-BE83-2753-53F4C24595C0}"/>
              </a:ext>
            </a:extLst>
          </p:cNvPr>
          <p:cNvSpPr txBox="1"/>
          <p:nvPr/>
        </p:nvSpPr>
        <p:spPr>
          <a:xfrm>
            <a:off x="2591322" y="3641362"/>
            <a:ext cx="9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CNN 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8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D37220-8060-CB68-3801-6A1615391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UTNet: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MICCAI 2021, cite 174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162461" y="427791"/>
            <a:ext cx="7789036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UTNet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MRI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images (256x256x1c)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feature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layer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AC753A-AD39-C700-6F2F-7E8671764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2"/>
          <a:stretch/>
        </p:blipFill>
        <p:spPr>
          <a:xfrm>
            <a:off x="5639273" y="3959507"/>
            <a:ext cx="3556404" cy="23246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8A477E-1FF1-A312-E84F-608778593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25"/>
          <a:stretch/>
        </p:blipFill>
        <p:spPr>
          <a:xfrm>
            <a:off x="5512624" y="1117062"/>
            <a:ext cx="3640795" cy="24784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5145EE-938F-D46E-EA98-0F441A44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3" y="1951871"/>
            <a:ext cx="5347059" cy="299081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BD02E1-303A-739A-7C27-F959622F5A85}"/>
              </a:ext>
            </a:extLst>
          </p:cNvPr>
          <p:cNvSpPr/>
          <p:nvPr/>
        </p:nvSpPr>
        <p:spPr>
          <a:xfrm>
            <a:off x="2811953" y="3835753"/>
            <a:ext cx="1084662" cy="1237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690F120-65FE-AB9C-4FF0-1C285B137D03}"/>
              </a:ext>
            </a:extLst>
          </p:cNvPr>
          <p:cNvSpPr/>
          <p:nvPr/>
        </p:nvSpPr>
        <p:spPr>
          <a:xfrm>
            <a:off x="591266" y="3148888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A42E1F6-207E-3864-E8E1-79997C2C853E}"/>
              </a:ext>
            </a:extLst>
          </p:cNvPr>
          <p:cNvSpPr/>
          <p:nvPr/>
        </p:nvSpPr>
        <p:spPr>
          <a:xfrm>
            <a:off x="881170" y="3686271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21A706C-7118-899D-EEDA-BDB2BA773F5B}"/>
              </a:ext>
            </a:extLst>
          </p:cNvPr>
          <p:cNvSpPr/>
          <p:nvPr/>
        </p:nvSpPr>
        <p:spPr>
          <a:xfrm>
            <a:off x="1226075" y="4024301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785840-2464-112E-7C52-3A177CF7FF69}"/>
              </a:ext>
            </a:extLst>
          </p:cNvPr>
          <p:cNvSpPr/>
          <p:nvPr/>
        </p:nvSpPr>
        <p:spPr>
          <a:xfrm>
            <a:off x="1680984" y="4276310"/>
            <a:ext cx="103128" cy="252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1FB58D7-D25A-3B05-CC75-B00E1D22EC8A}"/>
              </a:ext>
            </a:extLst>
          </p:cNvPr>
          <p:cNvSpPr/>
          <p:nvPr/>
        </p:nvSpPr>
        <p:spPr>
          <a:xfrm>
            <a:off x="2811953" y="3982314"/>
            <a:ext cx="1084662" cy="1237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BE5C327-B5E4-E1F0-81C3-2F1552784DB0}"/>
              </a:ext>
            </a:extLst>
          </p:cNvPr>
          <p:cNvSpPr/>
          <p:nvPr/>
        </p:nvSpPr>
        <p:spPr>
          <a:xfrm>
            <a:off x="1750331" y="4106067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F36A896-0AF0-3590-0B93-355C97BED398}"/>
              </a:ext>
            </a:extLst>
          </p:cNvPr>
          <p:cNvSpPr/>
          <p:nvPr/>
        </p:nvSpPr>
        <p:spPr>
          <a:xfrm>
            <a:off x="2165694" y="3745432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41F6FEC-3DA8-DD3D-EA37-7DC63D48D847}"/>
              </a:ext>
            </a:extLst>
          </p:cNvPr>
          <p:cNvSpPr/>
          <p:nvPr/>
        </p:nvSpPr>
        <p:spPr>
          <a:xfrm>
            <a:off x="2437013" y="3208049"/>
            <a:ext cx="181597" cy="1336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D35696F-A46C-E80C-4716-F79A49FD8269}"/>
              </a:ext>
            </a:extLst>
          </p:cNvPr>
          <p:cNvSpPr/>
          <p:nvPr/>
        </p:nvSpPr>
        <p:spPr>
          <a:xfrm>
            <a:off x="5597012" y="3904505"/>
            <a:ext cx="3514146" cy="23864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DB5BAE1-ADAD-6217-7101-3387A439BCD6}"/>
              </a:ext>
            </a:extLst>
          </p:cNvPr>
          <p:cNvSpPr/>
          <p:nvPr/>
        </p:nvSpPr>
        <p:spPr>
          <a:xfrm>
            <a:off x="5597012" y="1117062"/>
            <a:ext cx="3514145" cy="2483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9E6276-8945-5FC6-B8F1-526DD30F473E}"/>
              </a:ext>
            </a:extLst>
          </p:cNvPr>
          <p:cNvSpPr txBox="1"/>
          <p:nvPr/>
        </p:nvSpPr>
        <p:spPr>
          <a:xfrm>
            <a:off x="5605464" y="4030089"/>
            <a:ext cx="1283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Position </a:t>
            </a:r>
            <a:r>
              <a:rPr lang="en-US" altLang="zh-TW" sz="1000" dirty="0" err="1">
                <a:solidFill>
                  <a:srgbClr val="FF0000"/>
                </a:solidFill>
              </a:rPr>
              <a:t>embeding</a:t>
            </a:r>
            <a:r>
              <a:rPr lang="zh-TW" altLang="en-US" sz="1000" dirty="0">
                <a:solidFill>
                  <a:srgbClr val="FF0000"/>
                </a:solidFill>
              </a:rPr>
              <a:t> </a:t>
            </a:r>
            <a:r>
              <a:rPr lang="en-US" altLang="zh-TW" sz="1000" dirty="0">
                <a:solidFill>
                  <a:srgbClr val="FF0000"/>
                </a:solidFill>
              </a:rPr>
              <a:t>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2D5724-6464-1A00-D707-B49C4FE8F9FC}"/>
              </a:ext>
            </a:extLst>
          </p:cNvPr>
          <p:cNvSpPr txBox="1"/>
          <p:nvPr/>
        </p:nvSpPr>
        <p:spPr>
          <a:xfrm>
            <a:off x="5597011" y="1216634"/>
            <a:ext cx="1291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Position </a:t>
            </a:r>
            <a:r>
              <a:rPr lang="en-US" altLang="zh-TW" sz="1000" dirty="0" err="1">
                <a:solidFill>
                  <a:srgbClr val="FF0000"/>
                </a:solidFill>
              </a:rPr>
              <a:t>embeding</a:t>
            </a:r>
            <a:r>
              <a:rPr lang="zh-TW" altLang="en-US" sz="1000" dirty="0">
                <a:solidFill>
                  <a:srgbClr val="FF0000"/>
                </a:solidFill>
              </a:rPr>
              <a:t> </a:t>
            </a:r>
            <a:r>
              <a:rPr lang="en-US" altLang="zh-TW" sz="1000" dirty="0">
                <a:solidFill>
                  <a:srgbClr val="FF0000"/>
                </a:solidFill>
              </a:rPr>
              <a:t>??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C5BDBD-C18B-38F3-066D-B765B8D5D224}"/>
              </a:ext>
            </a:extLst>
          </p:cNvPr>
          <p:cNvSpPr txBox="1"/>
          <p:nvPr/>
        </p:nvSpPr>
        <p:spPr>
          <a:xfrm>
            <a:off x="6599378" y="2328263"/>
            <a:ext cx="117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Q(K+R) ??</a:t>
            </a:r>
            <a:endParaRPr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4092AB-9171-7AD0-A15C-0A096FA4019B}"/>
              </a:ext>
            </a:extLst>
          </p:cNvPr>
          <p:cNvSpPr txBox="1"/>
          <p:nvPr/>
        </p:nvSpPr>
        <p:spPr>
          <a:xfrm>
            <a:off x="7417475" y="3702611"/>
            <a:ext cx="1915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Subpixel sample = </a:t>
            </a:r>
            <a:r>
              <a:rPr lang="en-US" altLang="zh-TW" sz="1000" dirty="0" err="1"/>
              <a:t>upsample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639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D37220-8060-CB68-3801-6A1615391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5DB886-F5AF-1185-9C6D-299DBEFEAFE5}"/>
              </a:ext>
            </a:extLst>
          </p:cNvPr>
          <p:cNvSpPr txBox="1"/>
          <p:nvPr/>
        </p:nvSpPr>
        <p:spPr>
          <a:xfrm>
            <a:off x="-14580" y="6284126"/>
            <a:ext cx="43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Reference:</a:t>
            </a:r>
          </a:p>
          <a:p>
            <a:r>
              <a:rPr lang="en-US" altLang="zh-TW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DsTransUNet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2022, cite 130</a:t>
            </a: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623ECC00-E76D-1A43-9458-4B1A6F77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C942EBC-868C-E4F2-0246-A25C3E5FEC8A}"/>
              </a:ext>
            </a:extLst>
          </p:cNvPr>
          <p:cNvSpPr txBox="1"/>
          <p:nvPr/>
        </p:nvSpPr>
        <p:spPr>
          <a:xfrm>
            <a:off x="251838" y="623208"/>
            <a:ext cx="3522640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DsTransUNet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2D i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mages (256x256x1c)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</a:t>
            </a:r>
            <a:r>
              <a:rPr lang="en-US" altLang="zh-TW" sz="1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TW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</a:t>
            </a:r>
            <a:r>
              <a:rPr lang="en-US" altLang="zh-TW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RTX3090 GPU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3B091-CC36-BFC1-BB98-81249614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93" y="107065"/>
            <a:ext cx="4176969" cy="40404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622A2D-B2B0-7E77-8275-3A74AAF7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2" y="4181477"/>
            <a:ext cx="5811693" cy="19109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AB6261-2221-7A8B-5E45-F115695C06DD}"/>
              </a:ext>
            </a:extLst>
          </p:cNvPr>
          <p:cNvSpPr/>
          <p:nvPr/>
        </p:nvSpPr>
        <p:spPr>
          <a:xfrm>
            <a:off x="6086690" y="1539848"/>
            <a:ext cx="742520" cy="22162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8D050EF-FAB0-7891-6C46-99648C136699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3407149" y="3756065"/>
            <a:ext cx="3050801" cy="4254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FD3E8F-D12E-C2A8-41A9-25CB9FE71982}"/>
              </a:ext>
            </a:extLst>
          </p:cNvPr>
          <p:cNvSpPr txBox="1"/>
          <p:nvPr/>
        </p:nvSpPr>
        <p:spPr>
          <a:xfrm>
            <a:off x="1003778" y="4633971"/>
            <a:ext cx="52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E8CE0E3-263A-96DB-E247-E91EA9CB0B84}"/>
              </a:ext>
            </a:extLst>
          </p:cNvPr>
          <p:cNvSpPr txBox="1"/>
          <p:nvPr/>
        </p:nvSpPr>
        <p:spPr>
          <a:xfrm>
            <a:off x="1003778" y="4884663"/>
            <a:ext cx="52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D98841-0852-3C5A-10C3-041D97BCF14F}"/>
              </a:ext>
            </a:extLst>
          </p:cNvPr>
          <p:cNvSpPr txBox="1"/>
          <p:nvPr/>
        </p:nvSpPr>
        <p:spPr>
          <a:xfrm>
            <a:off x="4436460" y="4332008"/>
            <a:ext cx="104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FF0000"/>
                </a:solidFill>
              </a:rPr>
              <a:t>Upsampling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F56671-1FA4-EA10-A339-9EF544DC9EA8}"/>
              </a:ext>
            </a:extLst>
          </p:cNvPr>
          <p:cNvSpPr txBox="1"/>
          <p:nvPr/>
        </p:nvSpPr>
        <p:spPr>
          <a:xfrm>
            <a:off x="742520" y="3953884"/>
            <a:ext cx="2007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GAP: Global Average Pooling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BECADEA-28D0-7FBC-4672-B86076CB0B74}"/>
              </a:ext>
            </a:extLst>
          </p:cNvPr>
          <p:cNvSpPr txBox="1"/>
          <p:nvPr/>
        </p:nvSpPr>
        <p:spPr>
          <a:xfrm>
            <a:off x="626617" y="3157022"/>
            <a:ext cx="3836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The proposed TIF module is developed to establish </a:t>
            </a:r>
            <a:r>
              <a:rPr lang="en-US" altLang="zh-TW" sz="1200" dirty="0">
                <a:solidFill>
                  <a:srgbClr val="FF0000"/>
                </a:solidFill>
              </a:rPr>
              <a:t>global dependencies between features of different scales </a:t>
            </a:r>
            <a:r>
              <a:rPr lang="en-US" altLang="zh-TW" sz="1200" dirty="0"/>
              <a:t>through the self-attention mechanism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993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18" y="1097464"/>
            <a:ext cx="3885691" cy="57605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22601" y="4418373"/>
            <a:ext cx="892239" cy="36175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 rot="16200000">
            <a:off x="5064365" y="4273553"/>
            <a:ext cx="1390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residual connection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419" y="266593"/>
            <a:ext cx="752572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	Global Framework: 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Transformer: an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encoder-decoder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structure.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Transformer using 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stacked self-attention and point-wis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e,  </a:t>
            </a:r>
          </a:p>
          <a:p>
            <a:pPr marL="268287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                 (2)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fully connected layers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both the encoder and decoder. 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Employ residual connections around each of the sub-layers, followed by layer normalization</a:t>
            </a:r>
          </a:p>
          <a:p>
            <a:pPr marL="8048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encoder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composed of stack of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=6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identical layers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each layer has two sub-layers.</a:t>
            </a:r>
          </a:p>
          <a:p>
            <a:pPr marL="536575" marR="0" lvl="0" indent="258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1) a </a:t>
            </a:r>
            <a:r>
              <a:rPr kumimoji="0" lang="en-US" altLang="zh-TW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multi-head self-attention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mechanism.</a:t>
            </a:r>
          </a:p>
          <a:p>
            <a:pPr marL="536575" marR="0" lvl="0" indent="258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2) a simple, position-wise fully connected </a:t>
            </a:r>
            <a:r>
              <a:rPr kumimoji="0" lang="en-US" altLang="zh-TW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feed-forward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network.</a:t>
            </a:r>
          </a:p>
          <a:p>
            <a:pPr marL="8048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decoder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composed of stack of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=6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identical layers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each layer third sub-layer.</a:t>
            </a:r>
          </a:p>
          <a:p>
            <a:pPr marL="1014413" marR="0" lvl="0" indent="-209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1) </a:t>
            </a:r>
            <a:r>
              <a:rPr kumimoji="0" lang="en-US" altLang="zh-TW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Masked multi-head attention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Self-attention sub-layer: prevent positions from attending to subsequent positions.</a:t>
            </a:r>
          </a:p>
          <a:p>
            <a:pPr marL="1014413" marR="0" lvl="0" indent="-209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2) performs </a:t>
            </a:r>
            <a:r>
              <a:rPr kumimoji="0" lang="en-US" altLang="zh-TW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multi-head attention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over the output of the encoder stack.</a:t>
            </a:r>
          </a:p>
          <a:p>
            <a:pPr marL="536575" marR="0" lvl="0" indent="258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3) a simple, position-wise fully </a:t>
            </a:r>
            <a:r>
              <a:rPr kumimoji="0" lang="en-US" altLang="zh-TW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connected feed-forward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network.</a:t>
            </a:r>
          </a:p>
        </p:txBody>
      </p:sp>
      <p:sp>
        <p:nvSpPr>
          <p:cNvPr id="16" name="矩形 15"/>
          <p:cNvSpPr/>
          <p:nvPr/>
        </p:nvSpPr>
        <p:spPr>
          <a:xfrm rot="5400000">
            <a:off x="7696385" y="3945284"/>
            <a:ext cx="1449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residual connections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1562" y="5583690"/>
            <a:ext cx="203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Consider geometric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position/distance information.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EA0473-9A37-446C-84A3-F9208B41916A}"/>
              </a:ext>
            </a:extLst>
          </p:cNvPr>
          <p:cNvSpPr txBox="1"/>
          <p:nvPr/>
        </p:nvSpPr>
        <p:spPr>
          <a:xfrm>
            <a:off x="5910626" y="471454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7FD184-E7FD-409D-9119-8F684229F141}"/>
              </a:ext>
            </a:extLst>
          </p:cNvPr>
          <p:cNvSpPr txBox="1"/>
          <p:nvPr/>
        </p:nvSpPr>
        <p:spPr>
          <a:xfrm>
            <a:off x="6408276" y="47259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CB9EB0-BF52-428A-A7EA-AE50F1A59AD0}"/>
              </a:ext>
            </a:extLst>
          </p:cNvPr>
          <p:cNvSpPr txBox="1"/>
          <p:nvPr/>
        </p:nvSpPr>
        <p:spPr>
          <a:xfrm>
            <a:off x="6732412" y="474062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C918E2-10C4-41EE-B262-A28480B786D8}"/>
              </a:ext>
            </a:extLst>
          </p:cNvPr>
          <p:cNvSpPr txBox="1"/>
          <p:nvPr/>
        </p:nvSpPr>
        <p:spPr>
          <a:xfrm>
            <a:off x="6423608" y="487562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20EE7-93B9-48F4-9162-8A719FF656C5}"/>
              </a:ext>
            </a:extLst>
          </p:cNvPr>
          <p:cNvSpPr txBox="1"/>
          <p:nvPr/>
        </p:nvSpPr>
        <p:spPr>
          <a:xfrm>
            <a:off x="5734108" y="4340838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yW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*y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17048" y="-11542"/>
            <a:ext cx="131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Attention??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量化</a:t>
            </a:r>
          </a:p>
        </p:txBody>
      </p:sp>
      <p:sp>
        <p:nvSpPr>
          <p:cNvPr id="9" name="矩形 8"/>
          <p:cNvSpPr/>
          <p:nvPr/>
        </p:nvSpPr>
        <p:spPr>
          <a:xfrm>
            <a:off x="3654419" y="2846706"/>
            <a:ext cx="2444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outputs of dimension </a:t>
            </a: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model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512.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92988" y="300815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 = 6 x identical layers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01025" y="4683110"/>
            <a:ext cx="1914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1) multi-head self-attention (MSA) mechanism.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00295" y="4139353"/>
            <a:ext cx="1318895" cy="974319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00174" y="3726474"/>
            <a:ext cx="2252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2) position-wise fully connected feed-forward network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0908" y="3279115"/>
            <a:ext cx="1254191" cy="804668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25141" y="6375760"/>
            <a:ext cx="1298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X= (x</a:t>
            </a:r>
            <a:r>
              <a:rPr kumimoji="0" lang="en-US" altLang="zh-TW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...,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kumimoji="0" lang="en-US" altLang="zh-CN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=512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01993" y="2822597"/>
            <a:ext cx="1266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Z= (z</a:t>
            </a:r>
            <a:r>
              <a:rPr kumimoji="0" lang="en-US" altLang="zh-TW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...,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kumimoji="0" lang="en-US" altLang="zh-CN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=512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31053" y="1415046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Y=(y</a:t>
            </a:r>
            <a:r>
              <a:rPr kumimoji="0" lang="en-US" altLang="zh-TW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...,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17482" y="3044512"/>
            <a:ext cx="2611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feed-forward network with a single hidden layer. Cross channel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??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(1x1x#ch)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x#filters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+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ReLU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         (1x1x#ch)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x#filters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5531202" y="3483096"/>
            <a:ext cx="568097" cy="1943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73342" y="4323105"/>
            <a:ext cx="212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Regularization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by using dropout the residual connection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9097A9-FFFC-4CAD-A7F0-0822830AEB7C}"/>
              </a:ext>
            </a:extLst>
          </p:cNvPr>
          <p:cNvSpPr txBox="1"/>
          <p:nvPr/>
        </p:nvSpPr>
        <p:spPr>
          <a:xfrm>
            <a:off x="4560702" y="4104276"/>
            <a:ext cx="78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399E29-22BA-4292-A83D-3391FCEB565C}"/>
              </a:ext>
            </a:extLst>
          </p:cNvPr>
          <p:cNvSpPr txBox="1"/>
          <p:nvPr/>
        </p:nvSpPr>
        <p:spPr>
          <a:xfrm>
            <a:off x="8480742" y="3811959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1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0BA9F4-E446-4531-A016-3208AB980A09}"/>
              </a:ext>
            </a:extLst>
          </p:cNvPr>
          <p:cNvSpPr txBox="1"/>
          <p:nvPr/>
        </p:nvSpPr>
        <p:spPr>
          <a:xfrm>
            <a:off x="6183453" y="5415111"/>
            <a:ext cx="953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Reduce dim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BF67D7B-FAB4-4FB5-8142-F123707B6027}"/>
              </a:ext>
            </a:extLst>
          </p:cNvPr>
          <p:cNvSpPr txBox="1"/>
          <p:nvPr/>
        </p:nvSpPr>
        <p:spPr>
          <a:xfrm>
            <a:off x="6880049" y="5594827"/>
            <a:ext cx="77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same para =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29E6FE2-6E51-45BC-ADFE-1C984C96E5E6}"/>
              </a:ext>
            </a:extLst>
          </p:cNvPr>
          <p:cNvSpPr txBox="1"/>
          <p:nvPr/>
        </p:nvSpPr>
        <p:spPr>
          <a:xfrm>
            <a:off x="8421103" y="4273012"/>
            <a:ext cx="85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Mask: Related to Q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2EBB42-D6A2-4420-825E-AF3875BEBA1A}"/>
              </a:ext>
            </a:extLst>
          </p:cNvPr>
          <p:cNvSpPr txBox="1"/>
          <p:nvPr/>
        </p:nvSpPr>
        <p:spPr>
          <a:xfrm>
            <a:off x="7277622" y="3686971"/>
            <a:ext cx="854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C730E43-49BB-453D-9B23-B93DECE4DFCC}"/>
              </a:ext>
            </a:extLst>
          </p:cNvPr>
          <p:cNvSpPr txBox="1"/>
          <p:nvPr/>
        </p:nvSpPr>
        <p:spPr>
          <a:xfrm>
            <a:off x="7566693" y="3694764"/>
            <a:ext cx="854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050EFC3-F7C4-4656-BBBC-56106CEB7F05}"/>
              </a:ext>
            </a:extLst>
          </p:cNvPr>
          <p:cNvSpPr txBox="1"/>
          <p:nvPr/>
        </p:nvSpPr>
        <p:spPr>
          <a:xfrm>
            <a:off x="7894899" y="3677398"/>
            <a:ext cx="854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</a:t>
            </a:r>
            <a:endParaRPr kumimoji="0" lang="zh-TW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EADB180A-653B-40FE-959C-00BE7158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4B36A1-F704-41D0-BB5A-162B2F27062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FAD526-D965-486C-8105-BB3EB026D5F3}"/>
              </a:ext>
            </a:extLst>
          </p:cNvPr>
          <p:cNvSpPr/>
          <p:nvPr/>
        </p:nvSpPr>
        <p:spPr>
          <a:xfrm>
            <a:off x="5625590" y="3184595"/>
            <a:ext cx="1446948" cy="198464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8847A2C-1EC8-4254-81B1-85D57C884EBC}"/>
              </a:ext>
            </a:extLst>
          </p:cNvPr>
          <p:cNvSpPr/>
          <p:nvPr/>
        </p:nvSpPr>
        <p:spPr>
          <a:xfrm>
            <a:off x="7181069" y="2287659"/>
            <a:ext cx="1378534" cy="174809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EAC9BD9-6234-409F-8711-D95A0330216A}"/>
              </a:ext>
            </a:extLst>
          </p:cNvPr>
          <p:cNvSpPr txBox="1"/>
          <p:nvPr/>
        </p:nvSpPr>
        <p:spPr>
          <a:xfrm>
            <a:off x="7257601" y="469914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8F3D55D-C3B0-4385-8EED-E3C1D3068609}"/>
              </a:ext>
            </a:extLst>
          </p:cNvPr>
          <p:cNvSpPr txBox="1"/>
          <p:nvPr/>
        </p:nvSpPr>
        <p:spPr>
          <a:xfrm>
            <a:off x="7755251" y="471055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21EE902-C19C-4AFC-AB35-A18D2BC95958}"/>
              </a:ext>
            </a:extLst>
          </p:cNvPr>
          <p:cNvSpPr txBox="1"/>
          <p:nvPr/>
        </p:nvSpPr>
        <p:spPr>
          <a:xfrm>
            <a:off x="8079387" y="472522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1A0B200-523D-4894-AEED-38DAAFDE805B}"/>
              </a:ext>
            </a:extLst>
          </p:cNvPr>
          <p:cNvSpPr/>
          <p:nvPr/>
        </p:nvSpPr>
        <p:spPr>
          <a:xfrm>
            <a:off x="7552875" y="4273012"/>
            <a:ext cx="616119" cy="18684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746BE32-19E4-4287-A001-60C21A623696}"/>
              </a:ext>
            </a:extLst>
          </p:cNvPr>
          <p:cNvSpPr/>
          <p:nvPr/>
        </p:nvSpPr>
        <p:spPr>
          <a:xfrm>
            <a:off x="7333559" y="4273614"/>
            <a:ext cx="949044" cy="5197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491D781-161C-4358-B3C7-4E36EF1560E5}"/>
              </a:ext>
            </a:extLst>
          </p:cNvPr>
          <p:cNvSpPr/>
          <p:nvPr/>
        </p:nvSpPr>
        <p:spPr>
          <a:xfrm>
            <a:off x="7363429" y="3369575"/>
            <a:ext cx="892239" cy="36175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819C3A6-284F-4794-949D-2A6822ED5BFA}"/>
              </a:ext>
            </a:extLst>
          </p:cNvPr>
          <p:cNvSpPr txBox="1"/>
          <p:nvPr/>
        </p:nvSpPr>
        <p:spPr>
          <a:xfrm>
            <a:off x="8183648" y="1970697"/>
            <a:ext cx="9168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(1x1 convolution)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0DB4D9C-F47D-4F38-A3CC-D454EF22FF54}"/>
              </a:ext>
            </a:extLst>
          </p:cNvPr>
          <p:cNvSpPr/>
          <p:nvPr/>
        </p:nvSpPr>
        <p:spPr>
          <a:xfrm>
            <a:off x="5987012" y="4761725"/>
            <a:ext cx="150704" cy="23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0418673-936E-47B8-A141-D7785EB6D088}"/>
              </a:ext>
            </a:extLst>
          </p:cNvPr>
          <p:cNvSpPr/>
          <p:nvPr/>
        </p:nvSpPr>
        <p:spPr>
          <a:xfrm>
            <a:off x="7325883" y="4739466"/>
            <a:ext cx="150704" cy="23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F2D2EF6-9B5E-4C99-B988-6CA332DD65B5}"/>
              </a:ext>
            </a:extLst>
          </p:cNvPr>
          <p:cNvSpPr/>
          <p:nvPr/>
        </p:nvSpPr>
        <p:spPr>
          <a:xfrm>
            <a:off x="7944104" y="3678758"/>
            <a:ext cx="150704" cy="23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385CEC-AE71-43B3-9705-10BE7F0A59E2}"/>
              </a:ext>
            </a:extLst>
          </p:cNvPr>
          <p:cNvSpPr txBox="1"/>
          <p:nvPr/>
        </p:nvSpPr>
        <p:spPr>
          <a:xfrm>
            <a:off x="8157887" y="6307535"/>
            <a:ext cx="119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Previous decoder output layer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729BE90E-817D-14C7-61CC-C894D5DFD3EC}"/>
              </a:ext>
            </a:extLst>
          </p:cNvPr>
          <p:cNvGrpSpPr/>
          <p:nvPr/>
        </p:nvGrpSpPr>
        <p:grpSpPr>
          <a:xfrm>
            <a:off x="-39298" y="2854658"/>
            <a:ext cx="3145912" cy="4061620"/>
            <a:chOff x="-39298" y="2854658"/>
            <a:chExt cx="3145912" cy="4061620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3D1B7AC-F593-4341-9450-8302DE981B95}"/>
                </a:ext>
              </a:extLst>
            </p:cNvPr>
            <p:cNvGrpSpPr/>
            <p:nvPr/>
          </p:nvGrpSpPr>
          <p:grpSpPr>
            <a:xfrm>
              <a:off x="-38593" y="3734296"/>
              <a:ext cx="3021228" cy="3073458"/>
              <a:chOff x="207939" y="3806826"/>
              <a:chExt cx="3021228" cy="3073458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A9063133-395C-4E2F-8E9B-E5B94BD80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667" y="3806826"/>
                <a:ext cx="2476500" cy="2914650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5AD1178-6598-4F51-8006-C7889A43EAA8}"/>
                  </a:ext>
                </a:extLst>
              </p:cNvPr>
              <p:cNvSpPr/>
              <p:nvPr/>
            </p:nvSpPr>
            <p:spPr>
              <a:xfrm>
                <a:off x="1232645" y="6582976"/>
                <a:ext cx="9877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dimension </a:t>
                </a:r>
                <a:r>
                  <a:rPr kumimoji="0" lang="en-US" altLang="zh-TW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TW" sz="12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endParaRPr kumimoji="0" lang="zh-TW" altLang="en-US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16F3E19-A295-468C-86AA-0886334AFB96}"/>
                  </a:ext>
                </a:extLst>
              </p:cNvPr>
              <p:cNvSpPr/>
              <p:nvPr/>
            </p:nvSpPr>
            <p:spPr>
              <a:xfrm>
                <a:off x="942116" y="6408853"/>
                <a:ext cx="55335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Input: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BB0D925-9076-4B4B-8B08-4F08710E13F8}"/>
                  </a:ext>
                </a:extLst>
              </p:cNvPr>
              <p:cNvSpPr/>
              <p:nvPr/>
            </p:nvSpPr>
            <p:spPr>
              <a:xfrm>
                <a:off x="2341773" y="6603285"/>
                <a:ext cx="3113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TW" sz="12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endParaRPr kumimoji="0" lang="zh-TW" altLang="en-US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E9F2283-D203-4317-825A-79BBC612AACA}"/>
                  </a:ext>
                </a:extLst>
              </p:cNvPr>
              <p:cNvSpPr/>
              <p:nvPr/>
            </p:nvSpPr>
            <p:spPr>
              <a:xfrm>
                <a:off x="550481" y="5965897"/>
                <a:ext cx="8226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dot products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0DCB670-7CF7-44B2-88FB-CA73E74C7A66}"/>
                  </a:ext>
                </a:extLst>
              </p:cNvPr>
              <p:cNvSpPr txBox="1"/>
              <p:nvPr/>
            </p:nvSpPr>
            <p:spPr>
              <a:xfrm>
                <a:off x="209660" y="4492961"/>
                <a:ext cx="11303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Normalize the attention weight to 0~1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8C71B40C-5494-4986-A5FA-6A5A1AE54CAD}"/>
                      </a:ext>
                    </a:extLst>
                  </p:cNvPr>
                  <p:cNvSpPr/>
                  <p:nvPr/>
                </p:nvSpPr>
                <p:spPr>
                  <a:xfrm>
                    <a:off x="207939" y="5595607"/>
                    <a:ext cx="1174552" cy="26173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divide each by </a:t>
                    </a:r>
                    <a14:m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kumimoji="0" lang="en-US" altLang="zh-TW" sz="1000" b="0" i="1" u="none" strike="noStrike" kern="1200" cap="none" spc="0" normalizeH="0" baseline="-2500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kumimoji="0" lang="zh-TW" altLang="en-US" sz="1000" b="0" i="1" u="none" strike="noStrike" kern="1200" cap="none" spc="0" normalizeH="0" baseline="-2500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rad>
                      </m:oMath>
                    </a14:m>
                    <a:endParaRPr kumimoji="0" lang="zh-TW" altLang="en-US" sz="1000" b="0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8C71B40C-5494-4986-A5FA-6A5A1AE54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939" y="5595607"/>
                    <a:ext cx="1174552" cy="2617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F3678103-88B7-432C-8DCE-F5912828D862}"/>
                  </a:ext>
                </a:extLst>
              </p:cNvPr>
              <p:cNvSpPr txBox="1"/>
              <p:nvPr/>
            </p:nvSpPr>
            <p:spPr>
              <a:xfrm>
                <a:off x="207939" y="4939186"/>
                <a:ext cx="116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Mask: Only for decoder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J: Limit its attention region, like center pixel with Gaussian distribution mask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B5BF7C3F-8384-42C0-8DD3-6A48041902D1}"/>
                  </a:ext>
                </a:extLst>
              </p:cNvPr>
              <p:cNvSpPr/>
              <p:nvPr/>
            </p:nvSpPr>
            <p:spPr>
              <a:xfrm>
                <a:off x="1243190" y="5106285"/>
                <a:ext cx="1098583" cy="35025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57C6DA6-EF83-4F7A-8076-3EBDF219AA5B}"/>
                </a:ext>
              </a:extLst>
            </p:cNvPr>
            <p:cNvSpPr/>
            <p:nvPr/>
          </p:nvSpPr>
          <p:spPr>
            <a:xfrm>
              <a:off x="996658" y="4139353"/>
              <a:ext cx="1561621" cy="2184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23687A73-8ADE-431E-88C9-6C832E76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49" y="3294184"/>
              <a:ext cx="2281759" cy="346889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96F1DB6-461C-4965-877C-DEB91E29F53F}"/>
                </a:ext>
              </a:extLst>
            </p:cNvPr>
            <p:cNvSpPr/>
            <p:nvPr/>
          </p:nvSpPr>
          <p:spPr>
            <a:xfrm>
              <a:off x="1832834" y="3248261"/>
              <a:ext cx="428902" cy="22141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9F4FC3E-6AD3-42A9-AA7E-75FC9DA2B996}"/>
                </a:ext>
              </a:extLst>
            </p:cNvPr>
            <p:cNvSpPr/>
            <p:nvPr/>
          </p:nvSpPr>
          <p:spPr>
            <a:xfrm>
              <a:off x="2085181" y="3556264"/>
              <a:ext cx="10214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scaling factor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FC8DE6D-F2F4-465D-B2DD-A4796FC8A99B}"/>
                </a:ext>
              </a:extLst>
            </p:cNvPr>
            <p:cNvSpPr/>
            <p:nvPr/>
          </p:nvSpPr>
          <p:spPr>
            <a:xfrm>
              <a:off x="1916635" y="3499063"/>
              <a:ext cx="283688" cy="1570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B637E45-485E-4197-BBFF-88A34E7BEA02}"/>
                </a:ext>
              </a:extLst>
            </p:cNvPr>
            <p:cNvSpPr/>
            <p:nvPr/>
          </p:nvSpPr>
          <p:spPr>
            <a:xfrm>
              <a:off x="1370625" y="3199344"/>
              <a:ext cx="876730" cy="478054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02D50BC-E2EB-4783-B24C-11385C9BDB90}"/>
                </a:ext>
              </a:extLst>
            </p:cNvPr>
            <p:cNvSpPr txBox="1"/>
            <p:nvPr/>
          </p:nvSpPr>
          <p:spPr>
            <a:xfrm>
              <a:off x="1293957" y="2977411"/>
              <a:ext cx="15515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()=weights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of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V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F09F8543-339B-4729-AF84-D977996A4C9F}"/>
                </a:ext>
              </a:extLst>
            </p:cNvPr>
            <p:cNvSpPr txBox="1"/>
            <p:nvPr/>
          </p:nvSpPr>
          <p:spPr>
            <a:xfrm>
              <a:off x="1281293" y="2854658"/>
              <a:ext cx="17536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Normalize the attention weight to 0~1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D19C61A-DC51-47BD-9741-D49F568C7F12}"/>
                </a:ext>
              </a:extLst>
            </p:cNvPr>
            <p:cNvSpPr/>
            <p:nvPr/>
          </p:nvSpPr>
          <p:spPr>
            <a:xfrm>
              <a:off x="695584" y="3359065"/>
              <a:ext cx="150704" cy="2367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D622D7DC-6EEB-5D35-5FDD-876CF5295533}"/>
                </a:ext>
              </a:extLst>
            </p:cNvPr>
            <p:cNvSpPr txBox="1"/>
            <p:nvPr/>
          </p:nvSpPr>
          <p:spPr>
            <a:xfrm>
              <a:off x="1008946" y="6686300"/>
              <a:ext cx="553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Query Q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E9DE9A73-AA9E-2DAF-04C1-B39886F46B93}"/>
                </a:ext>
              </a:extLst>
            </p:cNvPr>
            <p:cNvSpPr txBox="1"/>
            <p:nvPr/>
          </p:nvSpPr>
          <p:spPr>
            <a:xfrm>
              <a:off x="1613316" y="6692668"/>
              <a:ext cx="449989" cy="22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 K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AE3AF77-97F6-154E-7132-FFDF7BC15362}"/>
                </a:ext>
              </a:extLst>
            </p:cNvPr>
            <p:cNvSpPr txBox="1"/>
            <p:nvPr/>
          </p:nvSpPr>
          <p:spPr>
            <a:xfrm>
              <a:off x="2047285" y="6692668"/>
              <a:ext cx="6791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Value V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D33A7D8-FA49-2468-08D6-449448ABC77F}"/>
                </a:ext>
              </a:extLst>
            </p:cNvPr>
            <p:cNvSpPr txBox="1"/>
            <p:nvPr/>
          </p:nvSpPr>
          <p:spPr>
            <a:xfrm>
              <a:off x="25798" y="3889232"/>
              <a:ext cx="2466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=QKV Self-Attention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左大括弧 73">
              <a:extLst>
                <a:ext uri="{FF2B5EF4-FFF2-40B4-BE49-F238E27FC236}">
                  <a16:creationId xmlns:a16="http://schemas.microsoft.com/office/drawing/2014/main" id="{CAEDC784-4DBA-031B-9838-B49595E8194F}"/>
                </a:ext>
              </a:extLst>
            </p:cNvPr>
            <p:cNvSpPr/>
            <p:nvPr/>
          </p:nvSpPr>
          <p:spPr>
            <a:xfrm>
              <a:off x="-39298" y="3476494"/>
              <a:ext cx="225695" cy="558323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825B1BE3-2E6E-A638-AF19-5DB907B7DF2F}"/>
              </a:ext>
            </a:extLst>
          </p:cNvPr>
          <p:cNvSpPr/>
          <p:nvPr/>
        </p:nvSpPr>
        <p:spPr>
          <a:xfrm>
            <a:off x="1018888" y="4599179"/>
            <a:ext cx="1111941" cy="1693421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4997CFA-2472-382A-ED64-DC0F2E00AD2A}"/>
              </a:ext>
            </a:extLst>
          </p:cNvPr>
          <p:cNvSpPr txBox="1"/>
          <p:nvPr/>
        </p:nvSpPr>
        <p:spPr>
          <a:xfrm>
            <a:off x="979842" y="4394911"/>
            <a:ext cx="150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828D5A8-0589-A15B-9C13-7D97A2F6EC6B}"/>
              </a:ext>
            </a:extLst>
          </p:cNvPr>
          <p:cNvSpPr txBox="1"/>
          <p:nvPr/>
        </p:nvSpPr>
        <p:spPr>
          <a:xfrm>
            <a:off x="820641" y="4625567"/>
            <a:ext cx="586009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f(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)=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144880A7-C4B3-CA69-AF56-CCA02CCD44FF}"/>
              </a:ext>
            </a:extLst>
          </p:cNvPr>
          <p:cNvGrpSpPr/>
          <p:nvPr/>
        </p:nvGrpSpPr>
        <p:grpSpPr>
          <a:xfrm>
            <a:off x="5794993" y="-19731"/>
            <a:ext cx="3263779" cy="1523254"/>
            <a:chOff x="49930" y="941931"/>
            <a:chExt cx="3263779" cy="1523254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0114ADF9-B89F-F18E-CCA7-37CB3F948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319"/>
            <a:stretch/>
          </p:blipFill>
          <p:spPr>
            <a:xfrm>
              <a:off x="655531" y="1036489"/>
              <a:ext cx="2290093" cy="505959"/>
            </a:xfrm>
            <a:prstGeom prst="rect">
              <a:avLst/>
            </a:prstGeom>
          </p:spPr>
        </p:pic>
        <p:sp>
          <p:nvSpPr>
            <p:cNvPr id="81" name="箭號: 向右 80">
              <a:extLst>
                <a:ext uri="{FF2B5EF4-FFF2-40B4-BE49-F238E27FC236}">
                  <a16:creationId xmlns:a16="http://schemas.microsoft.com/office/drawing/2014/main" id="{552E9F43-6A60-6903-EF49-C0AE18B12355}"/>
                </a:ext>
              </a:extLst>
            </p:cNvPr>
            <p:cNvSpPr/>
            <p:nvPr/>
          </p:nvSpPr>
          <p:spPr>
            <a:xfrm>
              <a:off x="49930" y="1421310"/>
              <a:ext cx="166920" cy="40995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0C98232-A914-AAFE-6297-FDADB057E6FE}"/>
                </a:ext>
              </a:extLst>
            </p:cNvPr>
            <p:cNvSpPr/>
            <p:nvPr/>
          </p:nvSpPr>
          <p:spPr>
            <a:xfrm>
              <a:off x="1082251" y="1017976"/>
              <a:ext cx="1381744" cy="4934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F3B6C064-2532-6595-FAB5-D18CD6300E39}"/>
                </a:ext>
              </a:extLst>
            </p:cNvPr>
            <p:cNvGrpSpPr/>
            <p:nvPr/>
          </p:nvGrpSpPr>
          <p:grpSpPr>
            <a:xfrm>
              <a:off x="287444" y="1486580"/>
              <a:ext cx="3026265" cy="978605"/>
              <a:chOff x="80349" y="2854658"/>
              <a:chExt cx="3026265" cy="978605"/>
            </a:xfrm>
          </p:grpSpPr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AAF4D6EB-7410-C2C8-77A8-339D3E0BC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349" y="3294184"/>
                <a:ext cx="2281759" cy="346889"/>
              </a:xfrm>
              <a:prstGeom prst="rect">
                <a:avLst/>
              </a:prstGeom>
            </p:spPr>
          </p:pic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89D3C3F2-5218-5EC6-A81A-802F5A8C678D}"/>
                  </a:ext>
                </a:extLst>
              </p:cNvPr>
              <p:cNvSpPr/>
              <p:nvPr/>
            </p:nvSpPr>
            <p:spPr>
              <a:xfrm>
                <a:off x="1832834" y="3248261"/>
                <a:ext cx="428902" cy="2214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5815E992-B7BD-8DFE-AB77-DF41FE4D9D87}"/>
                  </a:ext>
                </a:extLst>
              </p:cNvPr>
              <p:cNvSpPr/>
              <p:nvPr/>
            </p:nvSpPr>
            <p:spPr>
              <a:xfrm>
                <a:off x="2085181" y="3556264"/>
                <a:ext cx="102143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scaling factor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B07263ED-5AA0-6520-B96E-F24BAD92FD6C}"/>
                  </a:ext>
                </a:extLst>
              </p:cNvPr>
              <p:cNvSpPr/>
              <p:nvPr/>
            </p:nvSpPr>
            <p:spPr>
              <a:xfrm>
                <a:off x="1916635" y="3499063"/>
                <a:ext cx="283688" cy="1570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819CEC6-174F-2256-94BC-FCB75BC30739}"/>
                  </a:ext>
                </a:extLst>
              </p:cNvPr>
              <p:cNvSpPr/>
              <p:nvPr/>
            </p:nvSpPr>
            <p:spPr>
              <a:xfrm>
                <a:off x="1370625" y="3199344"/>
                <a:ext cx="876730" cy="478054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8FD98CEC-EB6B-BDDE-AEC7-FE50C894FF5C}"/>
                  </a:ext>
                </a:extLst>
              </p:cNvPr>
              <p:cNvSpPr txBox="1"/>
              <p:nvPr/>
            </p:nvSpPr>
            <p:spPr>
              <a:xfrm>
                <a:off x="1293957" y="2977411"/>
                <a:ext cx="15515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Softmax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()=weights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of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V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22A2B80F-CF44-0FD5-F8CD-C08DFB80DE78}"/>
                  </a:ext>
                </a:extLst>
              </p:cNvPr>
              <p:cNvSpPr txBox="1"/>
              <p:nvPr/>
            </p:nvSpPr>
            <p:spPr>
              <a:xfrm>
                <a:off x="1281293" y="2854658"/>
                <a:ext cx="17536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Normalize the attention weight to 0~1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233ABBC-C4E5-EA46-B800-10EF2D9BE215}"/>
                  </a:ext>
                </a:extLst>
              </p:cNvPr>
              <p:cNvSpPr/>
              <p:nvPr/>
            </p:nvSpPr>
            <p:spPr>
              <a:xfrm>
                <a:off x="695584" y="3359065"/>
                <a:ext cx="150704" cy="236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20F3409B-6A58-8AA8-9AC4-5341ABD00DD5}"/>
                </a:ext>
              </a:extLst>
            </p:cNvPr>
            <p:cNvSpPr txBox="1"/>
            <p:nvPr/>
          </p:nvSpPr>
          <p:spPr>
            <a:xfrm>
              <a:off x="2472105" y="1208440"/>
              <a:ext cx="7669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=V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8F6762AD-5C6B-132D-6D60-1654CD2B1FFC}"/>
                </a:ext>
              </a:extLst>
            </p:cNvPr>
            <p:cNvSpPr txBox="1"/>
            <p:nvPr/>
          </p:nvSpPr>
          <p:spPr>
            <a:xfrm>
              <a:off x="1889276" y="941931"/>
              <a:ext cx="9121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 as 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左大括弧 85">
              <a:extLst>
                <a:ext uri="{FF2B5EF4-FFF2-40B4-BE49-F238E27FC236}">
                  <a16:creationId xmlns:a16="http://schemas.microsoft.com/office/drawing/2014/main" id="{22A47807-6822-7BBD-3C98-1C6FC3A77EA9}"/>
                </a:ext>
              </a:extLst>
            </p:cNvPr>
            <p:cNvSpPr/>
            <p:nvPr/>
          </p:nvSpPr>
          <p:spPr>
            <a:xfrm>
              <a:off x="208802" y="1220609"/>
              <a:ext cx="247148" cy="83099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A0682F6-33DE-620A-311B-5A07C0B2A733}"/>
              </a:ext>
            </a:extLst>
          </p:cNvPr>
          <p:cNvSpPr txBox="1"/>
          <p:nvPr/>
        </p:nvSpPr>
        <p:spPr>
          <a:xfrm>
            <a:off x="5038798" y="235453"/>
            <a:ext cx="111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Non-Local NN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3354FD0-C069-4821-B252-4EFC7DEBB368}"/>
              </a:ext>
            </a:extLst>
          </p:cNvPr>
          <p:cNvSpPr txBox="1"/>
          <p:nvPr/>
        </p:nvSpPr>
        <p:spPr>
          <a:xfrm>
            <a:off x="6201013" y="1277562"/>
            <a:ext cx="146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CEC80BF0-E66E-0FE4-5D07-E4C0B47B65A7}"/>
              </a:ext>
            </a:extLst>
          </p:cNvPr>
          <p:cNvCxnSpPr>
            <a:cxnSpLocks/>
          </p:cNvCxnSpPr>
          <p:nvPr/>
        </p:nvCxnSpPr>
        <p:spPr>
          <a:xfrm flipV="1">
            <a:off x="7019190" y="1169323"/>
            <a:ext cx="498996" cy="224258"/>
          </a:xfrm>
          <a:prstGeom prst="straightConnector1">
            <a:avLst/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6AF7714-A73D-6905-1D66-D5831C619A06}"/>
              </a:ext>
            </a:extLst>
          </p:cNvPr>
          <p:cNvSpPr txBox="1"/>
          <p:nvPr/>
        </p:nvSpPr>
        <p:spPr>
          <a:xfrm>
            <a:off x="622769" y="3455716"/>
            <a:ext cx="146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3BD5A3D-D5CE-D50F-053A-5B78DFB2555B}"/>
              </a:ext>
            </a:extLst>
          </p:cNvPr>
          <p:cNvSpPr txBox="1"/>
          <p:nvPr/>
        </p:nvSpPr>
        <p:spPr>
          <a:xfrm>
            <a:off x="2014866" y="3894369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9F346316-5AF2-E0E6-8EEC-F93BEF5EA376}"/>
              </a:ext>
            </a:extLst>
          </p:cNvPr>
          <p:cNvSpPr txBox="1"/>
          <p:nvPr/>
        </p:nvSpPr>
        <p:spPr>
          <a:xfrm>
            <a:off x="1139646" y="3211773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EB51C942-C70D-563B-B181-B7E59A682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650" y="2548573"/>
            <a:ext cx="1266932" cy="243148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BF6F990-ED17-6D53-0972-E96FAB7C5F04}"/>
              </a:ext>
            </a:extLst>
          </p:cNvPr>
          <p:cNvSpPr txBox="1"/>
          <p:nvPr/>
        </p:nvSpPr>
        <p:spPr>
          <a:xfrm>
            <a:off x="6263306" y="397509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DEEABF29-0E8C-1399-40F1-A74EEBEE0C4F}"/>
              </a:ext>
            </a:extLst>
          </p:cNvPr>
          <p:cNvCxnSpPr>
            <a:cxnSpLocks/>
          </p:cNvCxnSpPr>
          <p:nvPr/>
        </p:nvCxnSpPr>
        <p:spPr>
          <a:xfrm flipH="1" flipV="1">
            <a:off x="5852956" y="2790361"/>
            <a:ext cx="523853" cy="1339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726961-AFE7-2A81-7570-E417A209BDC9}"/>
              </a:ext>
            </a:extLst>
          </p:cNvPr>
          <p:cNvSpPr txBox="1"/>
          <p:nvPr/>
        </p:nvSpPr>
        <p:spPr>
          <a:xfrm>
            <a:off x="7105103" y="873382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8D5409E5-E00B-1198-44B2-14B5300694BB}"/>
                  </a:ext>
                </a:extLst>
              </p:cNvPr>
              <p:cNvSpPr txBox="1"/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8D5409E5-E00B-1198-44B2-14B53006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blipFill>
                <a:blip r:embed="rId9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>
            <a:extLst>
              <a:ext uri="{FF2B5EF4-FFF2-40B4-BE49-F238E27FC236}">
                <a16:creationId xmlns:a16="http://schemas.microsoft.com/office/drawing/2014/main" id="{4E1379AD-4373-60FB-7C5F-CE466388FBDC}"/>
              </a:ext>
            </a:extLst>
          </p:cNvPr>
          <p:cNvSpPr txBox="1"/>
          <p:nvPr/>
        </p:nvSpPr>
        <p:spPr>
          <a:xfrm>
            <a:off x="7606720" y="774987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A42936-6ABD-EE89-30D4-9EFDD99D7091}"/>
                  </a:ext>
                </a:extLst>
              </p:cNvPr>
              <p:cNvSpPr txBox="1"/>
              <p:nvPr/>
            </p:nvSpPr>
            <p:spPr>
              <a:xfrm>
                <a:off x="1224928" y="3256530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A42936-6ABD-EE89-30D4-9EFDD99D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28" y="3256530"/>
                <a:ext cx="609018" cy="246221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138BE3D-1691-44FA-80AC-852631221956}"/>
              </a:ext>
            </a:extLst>
          </p:cNvPr>
          <p:cNvSpPr txBox="1"/>
          <p:nvPr/>
        </p:nvSpPr>
        <p:spPr>
          <a:xfrm>
            <a:off x="1646558" y="3111643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9AB4849-135B-DEFD-F80F-C53C96868D76}"/>
              </a:ext>
            </a:extLst>
          </p:cNvPr>
          <p:cNvSpPr txBox="1"/>
          <p:nvPr/>
        </p:nvSpPr>
        <p:spPr>
          <a:xfrm>
            <a:off x="6379968" y="1152195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C751D741-6339-9574-B187-25A7BB2F600C}"/>
              </a:ext>
            </a:extLst>
          </p:cNvPr>
          <p:cNvSpPr txBox="1"/>
          <p:nvPr/>
        </p:nvSpPr>
        <p:spPr>
          <a:xfrm>
            <a:off x="460657" y="3230996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09DDED9-A8B4-313F-3F51-579E7B2D3D07}"/>
              </a:ext>
            </a:extLst>
          </p:cNvPr>
          <p:cNvSpPr txBox="1"/>
          <p:nvPr/>
        </p:nvSpPr>
        <p:spPr>
          <a:xfrm>
            <a:off x="5771034" y="4847940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3201892-B95B-44A9-50E3-5E4DE41F2951}"/>
              </a:ext>
            </a:extLst>
          </p:cNvPr>
          <p:cNvSpPr txBox="1"/>
          <p:nvPr/>
        </p:nvSpPr>
        <p:spPr>
          <a:xfrm>
            <a:off x="7767476" y="3808301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B95ADC6-8D04-0CA1-59C0-70C7C2615591}"/>
              </a:ext>
            </a:extLst>
          </p:cNvPr>
          <p:cNvSpPr txBox="1"/>
          <p:nvPr/>
        </p:nvSpPr>
        <p:spPr>
          <a:xfrm>
            <a:off x="7213768" y="4904771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75969966-5808-74A4-763B-D011C30BAFBA}"/>
              </a:ext>
            </a:extLst>
          </p:cNvPr>
          <p:cNvSpPr txBox="1"/>
          <p:nvPr/>
        </p:nvSpPr>
        <p:spPr>
          <a:xfrm>
            <a:off x="952088" y="6245128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B2572A2-F08C-2501-AF49-E11BE1E25A5C}"/>
              </a:ext>
            </a:extLst>
          </p:cNvPr>
          <p:cNvSpPr txBox="1"/>
          <p:nvPr/>
        </p:nvSpPr>
        <p:spPr>
          <a:xfrm>
            <a:off x="1825866" y="252353"/>
            <a:ext cx="304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Transformer - QKV Self-Attention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92E6F577-A55D-B502-36EC-E456AB9D8EEC}"/>
              </a:ext>
            </a:extLst>
          </p:cNvPr>
          <p:cNvSpPr txBox="1"/>
          <p:nvPr/>
        </p:nvSpPr>
        <p:spPr>
          <a:xfrm>
            <a:off x="5813434" y="4511939"/>
            <a:ext cx="54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3131EBDF-B3A6-134A-3F49-C758438A1EEA}"/>
              </a:ext>
            </a:extLst>
          </p:cNvPr>
          <p:cNvSpPr txBox="1"/>
          <p:nvPr/>
        </p:nvSpPr>
        <p:spPr>
          <a:xfrm>
            <a:off x="7179393" y="4538170"/>
            <a:ext cx="54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9D039159-4B21-9AB7-FB00-4C9961639B5A}"/>
              </a:ext>
            </a:extLst>
          </p:cNvPr>
          <p:cNvSpPr txBox="1"/>
          <p:nvPr/>
        </p:nvSpPr>
        <p:spPr>
          <a:xfrm>
            <a:off x="7143118" y="3497073"/>
            <a:ext cx="54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E2E10BC3-0D24-1469-F1C4-856B26A7EDC3}"/>
              </a:ext>
            </a:extLst>
          </p:cNvPr>
          <p:cNvSpPr txBox="1"/>
          <p:nvPr/>
        </p:nvSpPr>
        <p:spPr>
          <a:xfrm>
            <a:off x="6374409" y="3202366"/>
            <a:ext cx="996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CFFB9F06-2425-F845-8AF3-741AB7C4E4F6}"/>
              </a:ext>
            </a:extLst>
          </p:cNvPr>
          <p:cNvSpPr txBox="1"/>
          <p:nvPr/>
        </p:nvSpPr>
        <p:spPr>
          <a:xfrm>
            <a:off x="6400842" y="4088354"/>
            <a:ext cx="996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9" name="Picture 2" descr="Vision Transformer ViT Architecture">
            <a:extLst>
              <a:ext uri="{FF2B5EF4-FFF2-40B4-BE49-F238E27FC236}">
                <a16:creationId xmlns:a16="http://schemas.microsoft.com/office/drawing/2014/main" id="{86C4C49B-2948-AE2B-63F3-306515401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3"/>
          <a:stretch/>
        </p:blipFill>
        <p:spPr bwMode="auto">
          <a:xfrm>
            <a:off x="2625395" y="4780124"/>
            <a:ext cx="1175146" cy="199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矩形 119">
            <a:extLst>
              <a:ext uri="{FF2B5EF4-FFF2-40B4-BE49-F238E27FC236}">
                <a16:creationId xmlns:a16="http://schemas.microsoft.com/office/drawing/2014/main" id="{EF9CA71D-FCF5-5A60-6865-91C675D77836}"/>
              </a:ext>
            </a:extLst>
          </p:cNvPr>
          <p:cNvSpPr/>
          <p:nvPr/>
        </p:nvSpPr>
        <p:spPr>
          <a:xfrm>
            <a:off x="2699509" y="4797180"/>
            <a:ext cx="1012431" cy="198464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9924D72A-F7C0-3E79-8F1B-A093F1FD4E11}"/>
              </a:ext>
            </a:extLst>
          </p:cNvPr>
          <p:cNvCxnSpPr>
            <a:cxnSpLocks/>
          </p:cNvCxnSpPr>
          <p:nvPr/>
        </p:nvCxnSpPr>
        <p:spPr>
          <a:xfrm flipV="1">
            <a:off x="3764831" y="5107115"/>
            <a:ext cx="1828157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FACE87FD-A28D-08AB-B3BD-58C4C2CA00AF}"/>
              </a:ext>
            </a:extLst>
          </p:cNvPr>
          <p:cNvSpPr txBox="1"/>
          <p:nvPr/>
        </p:nvSpPr>
        <p:spPr>
          <a:xfrm>
            <a:off x="3670846" y="5109686"/>
            <a:ext cx="1824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Encoder/Decoder: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這兩個的設計概念是一樣的</a:t>
            </a: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2F165971-3FD2-FBDB-E772-F76E847978EB}"/>
              </a:ext>
            </a:extLst>
          </p:cNvPr>
          <p:cNvSpPr txBox="1"/>
          <p:nvPr/>
        </p:nvSpPr>
        <p:spPr>
          <a:xfrm>
            <a:off x="-49342" y="-27155"/>
            <a:ext cx="4821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1.2.1 Related Works: Transformer - QKV Self-Attention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84163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644F4-6B6F-43DD-84D7-ACB7267D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5FB1A7-C25F-48BC-9520-D6817D3DE5C6}"/>
              </a:ext>
            </a:extLst>
          </p:cNvPr>
          <p:cNvSpPr txBox="1"/>
          <p:nvPr/>
        </p:nvSpPr>
        <p:spPr>
          <a:xfrm>
            <a:off x="-16510" y="-5285"/>
            <a:ext cx="4821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1.2.1 Related Works: Transformer - QKV Self-Attention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Non-Local NN ?? (1/2)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56CE38E-BA4A-42A9-90AC-68C071D55D7B}"/>
              </a:ext>
            </a:extLst>
          </p:cNvPr>
          <p:cNvGrpSpPr/>
          <p:nvPr/>
        </p:nvGrpSpPr>
        <p:grpSpPr>
          <a:xfrm>
            <a:off x="4581812" y="2923596"/>
            <a:ext cx="4532338" cy="3827685"/>
            <a:chOff x="4581812" y="2923596"/>
            <a:chExt cx="4532338" cy="3827685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608A123-279C-4B2C-99A2-85458661A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38" r="12825" b="39956"/>
            <a:stretch/>
          </p:blipFill>
          <p:spPr>
            <a:xfrm>
              <a:off x="5364327" y="3303079"/>
              <a:ext cx="3663392" cy="3156587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B0E8277-BD78-41E8-AB67-C463D95184B0}"/>
                </a:ext>
              </a:extLst>
            </p:cNvPr>
            <p:cNvSpPr txBox="1"/>
            <p:nvPr/>
          </p:nvSpPr>
          <p:spPr>
            <a:xfrm rot="16200000">
              <a:off x="4473373" y="4692322"/>
              <a:ext cx="1639940" cy="30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Residual connection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8B59AC4-2802-48F1-BF71-A882B966AEF0}"/>
                </a:ext>
              </a:extLst>
            </p:cNvPr>
            <p:cNvSpPr txBox="1"/>
            <p:nvPr/>
          </p:nvSpPr>
          <p:spPr>
            <a:xfrm>
              <a:off x="5566794" y="6445050"/>
              <a:ext cx="2759585" cy="30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Non-local block + identity function 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FE8DEC3-FD85-44E7-9865-BE7AD7B8FF00}"/>
                </a:ext>
              </a:extLst>
            </p:cNvPr>
            <p:cNvSpPr/>
            <p:nvPr/>
          </p:nvSpPr>
          <p:spPr>
            <a:xfrm>
              <a:off x="5496660" y="4334676"/>
              <a:ext cx="2137680" cy="177039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6AD1AA9-B082-40D9-9B7F-8BF4F148216C}"/>
                </a:ext>
              </a:extLst>
            </p:cNvPr>
            <p:cNvSpPr txBox="1"/>
            <p:nvPr/>
          </p:nvSpPr>
          <p:spPr>
            <a:xfrm>
              <a:off x="5879415" y="6038447"/>
              <a:ext cx="714857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Query Q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36B3912-751D-401C-B1B3-E9C907694768}"/>
                </a:ext>
              </a:extLst>
            </p:cNvPr>
            <p:cNvSpPr txBox="1"/>
            <p:nvPr/>
          </p:nvSpPr>
          <p:spPr>
            <a:xfrm>
              <a:off x="7105513" y="6029324"/>
              <a:ext cx="587261" cy="275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 K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46F48DC-D65A-4F88-8140-C4F953A5ABAF}"/>
                </a:ext>
              </a:extLst>
            </p:cNvPr>
            <p:cNvSpPr txBox="1"/>
            <p:nvPr/>
          </p:nvSpPr>
          <p:spPr>
            <a:xfrm>
              <a:off x="8161820" y="6035990"/>
              <a:ext cx="679194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Value V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8F9DEE4-54CC-4898-9601-B6A055964E31}"/>
                </a:ext>
              </a:extLst>
            </p:cNvPr>
            <p:cNvSpPr txBox="1"/>
            <p:nvPr/>
          </p:nvSpPr>
          <p:spPr>
            <a:xfrm>
              <a:off x="5818342" y="5907996"/>
              <a:ext cx="1123228" cy="27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θ(x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θ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39AE678-C4F6-4EA8-A012-6A02E1540B60}"/>
                </a:ext>
              </a:extLst>
            </p:cNvPr>
            <p:cNvSpPr txBox="1"/>
            <p:nvPr/>
          </p:nvSpPr>
          <p:spPr>
            <a:xfrm>
              <a:off x="7205271" y="5895035"/>
              <a:ext cx="1035460" cy="27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φ(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φ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A1170A8-FDF3-43A3-86FE-869806100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19"/>
            <a:stretch/>
          </p:blipFill>
          <p:spPr>
            <a:xfrm>
              <a:off x="6454061" y="4055294"/>
              <a:ext cx="1195493" cy="264125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07679FA-1074-4816-AC92-64CC16C05E3A}"/>
                </a:ext>
              </a:extLst>
            </p:cNvPr>
            <p:cNvSpPr/>
            <p:nvPr/>
          </p:nvSpPr>
          <p:spPr>
            <a:xfrm>
              <a:off x="6693967" y="4006894"/>
              <a:ext cx="715345" cy="520939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E046C6C-8C9C-4C16-8C35-BB9DDF3B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8957" y="3167311"/>
              <a:ext cx="1266932" cy="243148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0BEB4FA-B486-4826-B762-4ABB12928523}"/>
                </a:ext>
              </a:extLst>
            </p:cNvPr>
            <p:cNvSpPr txBox="1"/>
            <p:nvPr/>
          </p:nvSpPr>
          <p:spPr>
            <a:xfrm>
              <a:off x="5657774" y="2923596"/>
              <a:ext cx="2780067" cy="30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Non-local block +identity function 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F1A9B5-CA3A-4A0E-B142-70912C3AD983}"/>
                </a:ext>
              </a:extLst>
            </p:cNvPr>
            <p:cNvSpPr txBox="1"/>
            <p:nvPr/>
          </p:nvSpPr>
          <p:spPr>
            <a:xfrm>
              <a:off x="5140225" y="3393987"/>
              <a:ext cx="973705" cy="45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TxHxWx512??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1F8B1E2-E3D1-4307-A42C-C4088F5B1EE9}"/>
                </a:ext>
              </a:extLst>
            </p:cNvPr>
            <p:cNvSpPr txBox="1"/>
            <p:nvPr/>
          </p:nvSpPr>
          <p:spPr>
            <a:xfrm>
              <a:off x="4581812" y="3239871"/>
              <a:ext cx="1737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 = # frames input??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6A35FFC5-112E-487E-A241-8F9A247DEA43}"/>
                </a:ext>
              </a:extLst>
            </p:cNvPr>
            <p:cNvSpPr/>
            <p:nvPr/>
          </p:nvSpPr>
          <p:spPr>
            <a:xfrm flipH="1">
              <a:off x="8307673" y="2962372"/>
              <a:ext cx="100388" cy="40789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540AE798-622E-40DF-8CAD-7B0118A08FDD}"/>
                </a:ext>
              </a:extLst>
            </p:cNvPr>
            <p:cNvSpPr txBox="1"/>
            <p:nvPr/>
          </p:nvSpPr>
          <p:spPr>
            <a:xfrm>
              <a:off x="7634339" y="4138286"/>
              <a:ext cx="345037" cy="24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</a:t>
              </a:r>
              <a:endParaRPr kumimoji="0" lang="zh-TW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5B3543F-CF1F-4610-8B80-9A8D29C12422}"/>
                </a:ext>
              </a:extLst>
            </p:cNvPr>
            <p:cNvSpPr txBox="1"/>
            <p:nvPr/>
          </p:nvSpPr>
          <p:spPr>
            <a:xfrm>
              <a:off x="6503609" y="4298586"/>
              <a:ext cx="354276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as</a:t>
              </a:r>
              <a:endParaRPr kumimoji="0" lang="zh-TW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452B8D0-F9B0-47A3-813A-5ABC93B05C3D}"/>
                </a:ext>
              </a:extLst>
            </p:cNvPr>
            <p:cNvSpPr txBox="1"/>
            <p:nvPr/>
          </p:nvSpPr>
          <p:spPr>
            <a:xfrm>
              <a:off x="8143960" y="5860915"/>
              <a:ext cx="9701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g(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22931174-2C2E-4A45-BFC8-6F21B461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8"/>
          <a:stretch/>
        </p:blipFill>
        <p:spPr>
          <a:xfrm>
            <a:off x="953424" y="5557108"/>
            <a:ext cx="4254427" cy="1252991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5FF282BD-C653-4453-91FC-88D096CFA7E4}"/>
              </a:ext>
            </a:extLst>
          </p:cNvPr>
          <p:cNvGrpSpPr/>
          <p:nvPr/>
        </p:nvGrpSpPr>
        <p:grpSpPr>
          <a:xfrm>
            <a:off x="5794993" y="-19731"/>
            <a:ext cx="3192138" cy="1707704"/>
            <a:chOff x="49930" y="941931"/>
            <a:chExt cx="3192138" cy="1707704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5DC78B75-1634-4C8E-A7B3-99E7F72B2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19"/>
            <a:stretch/>
          </p:blipFill>
          <p:spPr>
            <a:xfrm>
              <a:off x="655531" y="1036489"/>
              <a:ext cx="2290093" cy="505959"/>
            </a:xfrm>
            <a:prstGeom prst="rect">
              <a:avLst/>
            </a:prstGeom>
          </p:spPr>
        </p:pic>
        <p:sp>
          <p:nvSpPr>
            <p:cNvPr id="39" name="箭號: 向右 38">
              <a:extLst>
                <a:ext uri="{FF2B5EF4-FFF2-40B4-BE49-F238E27FC236}">
                  <a16:creationId xmlns:a16="http://schemas.microsoft.com/office/drawing/2014/main" id="{943BDCA4-9D6D-4115-8497-16549E71BE4D}"/>
                </a:ext>
              </a:extLst>
            </p:cNvPr>
            <p:cNvSpPr/>
            <p:nvPr/>
          </p:nvSpPr>
          <p:spPr>
            <a:xfrm>
              <a:off x="49930" y="1421310"/>
              <a:ext cx="166920" cy="40995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D447E2E-8D4F-4861-B5CD-B9A5B0FBAC1F}"/>
                </a:ext>
              </a:extLst>
            </p:cNvPr>
            <p:cNvSpPr/>
            <p:nvPr/>
          </p:nvSpPr>
          <p:spPr>
            <a:xfrm>
              <a:off x="1082251" y="1017976"/>
              <a:ext cx="1381744" cy="4934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418EB86A-ED88-4F45-B0B2-4EB367CB62C2}"/>
                </a:ext>
              </a:extLst>
            </p:cNvPr>
            <p:cNvGrpSpPr/>
            <p:nvPr/>
          </p:nvGrpSpPr>
          <p:grpSpPr>
            <a:xfrm>
              <a:off x="287444" y="1486580"/>
              <a:ext cx="2954624" cy="1163055"/>
              <a:chOff x="80349" y="2854658"/>
              <a:chExt cx="2954624" cy="1163055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C6F65F90-9BDB-48B1-A834-2A3B21637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349" y="3294184"/>
                <a:ext cx="2281759" cy="346889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400C82C-4171-4B91-B434-4307E4C84016}"/>
                  </a:ext>
                </a:extLst>
              </p:cNvPr>
              <p:cNvSpPr/>
              <p:nvPr/>
            </p:nvSpPr>
            <p:spPr>
              <a:xfrm>
                <a:off x="1832834" y="3248261"/>
                <a:ext cx="428902" cy="2214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ABC69BD-98F2-4740-9597-49A7C5DE15B0}"/>
                  </a:ext>
                </a:extLst>
              </p:cNvPr>
              <p:cNvSpPr/>
              <p:nvPr/>
            </p:nvSpPr>
            <p:spPr>
              <a:xfrm>
                <a:off x="2200323" y="3556048"/>
                <a:ext cx="6441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scaling factor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70B5BA5-FC7E-497B-B89B-C781D11476CC}"/>
                  </a:ext>
                </a:extLst>
              </p:cNvPr>
              <p:cNvSpPr/>
              <p:nvPr/>
            </p:nvSpPr>
            <p:spPr>
              <a:xfrm>
                <a:off x="1916635" y="3499063"/>
                <a:ext cx="283688" cy="1570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FBF1D0C-EE02-4E1D-8CA2-07B1966E95E0}"/>
                  </a:ext>
                </a:extLst>
              </p:cNvPr>
              <p:cNvSpPr/>
              <p:nvPr/>
            </p:nvSpPr>
            <p:spPr>
              <a:xfrm>
                <a:off x="1370625" y="3199344"/>
                <a:ext cx="876730" cy="478054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93A0A4F-044A-412C-8563-E62A3A76BE3F}"/>
                  </a:ext>
                </a:extLst>
              </p:cNvPr>
              <p:cNvSpPr txBox="1"/>
              <p:nvPr/>
            </p:nvSpPr>
            <p:spPr>
              <a:xfrm>
                <a:off x="1293957" y="2977411"/>
                <a:ext cx="15515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Softmax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()=weights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of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V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A1ADA4F-5138-45F6-AACC-B98EF682AEC2}"/>
                  </a:ext>
                </a:extLst>
              </p:cNvPr>
              <p:cNvSpPr txBox="1"/>
              <p:nvPr/>
            </p:nvSpPr>
            <p:spPr>
              <a:xfrm>
                <a:off x="1281293" y="2854658"/>
                <a:ext cx="17536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Normalize the attention weight to 0~1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4E5CF7A-FB32-48B1-BA33-595AC98C7B2C}"/>
                  </a:ext>
                </a:extLst>
              </p:cNvPr>
              <p:cNvSpPr/>
              <p:nvPr/>
            </p:nvSpPr>
            <p:spPr>
              <a:xfrm>
                <a:off x="695584" y="3359065"/>
                <a:ext cx="150704" cy="236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A76C520-7459-4D3E-825A-6CC0CE0B886C}"/>
                </a:ext>
              </a:extLst>
            </p:cNvPr>
            <p:cNvSpPr txBox="1"/>
            <p:nvPr/>
          </p:nvSpPr>
          <p:spPr>
            <a:xfrm>
              <a:off x="2472105" y="1208440"/>
              <a:ext cx="7669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=V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7AF1EC3-1494-4898-A365-FE2F7EEADD0F}"/>
                </a:ext>
              </a:extLst>
            </p:cNvPr>
            <p:cNvSpPr txBox="1"/>
            <p:nvPr/>
          </p:nvSpPr>
          <p:spPr>
            <a:xfrm>
              <a:off x="1889276" y="941931"/>
              <a:ext cx="9121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 as 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左大括弧 43">
              <a:extLst>
                <a:ext uri="{FF2B5EF4-FFF2-40B4-BE49-F238E27FC236}">
                  <a16:creationId xmlns:a16="http://schemas.microsoft.com/office/drawing/2014/main" id="{1E45F7B7-46EB-4D71-A2BB-FE5F428C4179}"/>
                </a:ext>
              </a:extLst>
            </p:cNvPr>
            <p:cNvSpPr/>
            <p:nvPr/>
          </p:nvSpPr>
          <p:spPr>
            <a:xfrm>
              <a:off x="208802" y="1220609"/>
              <a:ext cx="247148" cy="83099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D0CC1E7-7B5C-4110-AC2B-2C9542848BB4}"/>
              </a:ext>
            </a:extLst>
          </p:cNvPr>
          <p:cNvSpPr txBox="1"/>
          <p:nvPr/>
        </p:nvSpPr>
        <p:spPr>
          <a:xfrm>
            <a:off x="5038798" y="235453"/>
            <a:ext cx="111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Non-Local NN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46EC07C-08B8-4493-A106-01914F0DDEB5}"/>
              </a:ext>
            </a:extLst>
          </p:cNvPr>
          <p:cNvGrpSpPr/>
          <p:nvPr/>
        </p:nvGrpSpPr>
        <p:grpSpPr>
          <a:xfrm>
            <a:off x="210124" y="1222844"/>
            <a:ext cx="6963262" cy="1744602"/>
            <a:chOff x="431588" y="5187701"/>
            <a:chExt cx="6963262" cy="1744602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2532C836-68BA-46AD-80F4-0D475C3B3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0648"/>
            <a:stretch/>
          </p:blipFill>
          <p:spPr>
            <a:xfrm rot="10800000">
              <a:off x="1229217" y="5396376"/>
              <a:ext cx="6165633" cy="1393987"/>
            </a:xfrm>
            <a:prstGeom prst="rect">
              <a:avLst/>
            </a:prstGeom>
          </p:spPr>
        </p:pic>
        <p:sp>
          <p:nvSpPr>
            <p:cNvPr id="56" name="立方體 55">
              <a:extLst>
                <a:ext uri="{FF2B5EF4-FFF2-40B4-BE49-F238E27FC236}">
                  <a16:creationId xmlns:a16="http://schemas.microsoft.com/office/drawing/2014/main" id="{FE395160-B48E-42B8-97B5-68110D609D6B}"/>
                </a:ext>
              </a:extLst>
            </p:cNvPr>
            <p:cNvSpPr/>
            <p:nvPr/>
          </p:nvSpPr>
          <p:spPr>
            <a:xfrm>
              <a:off x="560679" y="5851175"/>
              <a:ext cx="623944" cy="656216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4C59046-0170-4E5C-8644-1AB9BAC6D5DC}"/>
                </a:ext>
              </a:extLst>
            </p:cNvPr>
            <p:cNvSpPr/>
            <p:nvPr/>
          </p:nvSpPr>
          <p:spPr>
            <a:xfrm>
              <a:off x="431588" y="6470638"/>
              <a:ext cx="98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Input video: 224x224x32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2D44D44-4ADB-4D0E-AC40-E01761B4D353}"/>
                </a:ext>
              </a:extLst>
            </p:cNvPr>
            <p:cNvSpPr/>
            <p:nvPr/>
          </p:nvSpPr>
          <p:spPr>
            <a:xfrm>
              <a:off x="1679413" y="6644116"/>
              <a:ext cx="11837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res2: 112x112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6528E1-EFFD-4AF8-90D8-CAA9963155C1}"/>
                </a:ext>
              </a:extLst>
            </p:cNvPr>
            <p:cNvSpPr/>
            <p:nvPr/>
          </p:nvSpPr>
          <p:spPr>
            <a:xfrm>
              <a:off x="3149244" y="6628302"/>
              <a:ext cx="8994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res3: 56x56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0E59D2A-6A2C-41F9-918B-BD9A449D1392}"/>
                </a:ext>
              </a:extLst>
            </p:cNvPr>
            <p:cNvSpPr/>
            <p:nvPr/>
          </p:nvSpPr>
          <p:spPr>
            <a:xfrm>
              <a:off x="5131464" y="6643209"/>
              <a:ext cx="8994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res4: 28x28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74F42B2-8891-481A-B93E-056E7B2896D2}"/>
                </a:ext>
              </a:extLst>
            </p:cNvPr>
            <p:cNvSpPr/>
            <p:nvPr/>
          </p:nvSpPr>
          <p:spPr>
            <a:xfrm>
              <a:off x="6200329" y="6628302"/>
              <a:ext cx="913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res5: 14x14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箭號: 向下 34">
              <a:extLst>
                <a:ext uri="{FF2B5EF4-FFF2-40B4-BE49-F238E27FC236}">
                  <a16:creationId xmlns:a16="http://schemas.microsoft.com/office/drawing/2014/main" id="{AB8D2A43-F1EC-4AE5-AFD7-763B9EE664EE}"/>
                </a:ext>
              </a:extLst>
            </p:cNvPr>
            <p:cNvSpPr/>
            <p:nvPr/>
          </p:nvSpPr>
          <p:spPr>
            <a:xfrm>
              <a:off x="5585870" y="5409612"/>
              <a:ext cx="136695" cy="35797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36F31BD-5A07-4FB9-8FDF-7150C5D5130A}"/>
                </a:ext>
              </a:extLst>
            </p:cNvPr>
            <p:cNvSpPr txBox="1"/>
            <p:nvPr/>
          </p:nvSpPr>
          <p:spPr>
            <a:xfrm>
              <a:off x="5163242" y="5187701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non-local block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D727283-0339-4C26-B0D7-D7C7A525B592}"/>
              </a:ext>
            </a:extLst>
          </p:cNvPr>
          <p:cNvGrpSpPr/>
          <p:nvPr/>
        </p:nvGrpSpPr>
        <p:grpSpPr>
          <a:xfrm>
            <a:off x="143800" y="2825507"/>
            <a:ext cx="2844747" cy="2543453"/>
            <a:chOff x="6299253" y="-27581"/>
            <a:chExt cx="2844747" cy="3227433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5245E5A-0444-46E8-AE7F-873948D9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9253" y="84153"/>
              <a:ext cx="2739203" cy="2554647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C94D3075-D80D-4C17-8806-18693847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2439" y="2665950"/>
              <a:ext cx="2831084" cy="53390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B954B06C-BC81-4FAB-B9D1-2778B0834FBC}"/>
                </a:ext>
              </a:extLst>
            </p:cNvPr>
            <p:cNvSpPr txBox="1"/>
            <p:nvPr/>
          </p:nvSpPr>
          <p:spPr>
            <a:xfrm>
              <a:off x="8110938" y="-27581"/>
              <a:ext cx="1033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I/P: 32x224x224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8" name="標題 1">
            <a:extLst>
              <a:ext uri="{FF2B5EF4-FFF2-40B4-BE49-F238E27FC236}">
                <a16:creationId xmlns:a16="http://schemas.microsoft.com/office/drawing/2014/main" id="{2D5F05A3-39BE-4722-87C0-3F733F45F807}"/>
              </a:ext>
            </a:extLst>
          </p:cNvPr>
          <p:cNvSpPr txBox="1">
            <a:spLocks/>
          </p:cNvSpPr>
          <p:nvPr/>
        </p:nvSpPr>
        <p:spPr>
          <a:xfrm>
            <a:off x="428714" y="423394"/>
            <a:ext cx="5136164" cy="528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Non-local Neural Network,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CVPR2018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70A7C0-9BBE-8AF0-81FA-21BF88492E79}"/>
              </a:ext>
            </a:extLst>
          </p:cNvPr>
          <p:cNvSpPr/>
          <p:nvPr/>
        </p:nvSpPr>
        <p:spPr>
          <a:xfrm>
            <a:off x="5451521" y="4298586"/>
            <a:ext cx="3576198" cy="18224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15A2A0-994C-7000-6C04-DBC83D1B8BDB}"/>
              </a:ext>
            </a:extLst>
          </p:cNvPr>
          <p:cNvSpPr txBox="1"/>
          <p:nvPr/>
        </p:nvSpPr>
        <p:spPr>
          <a:xfrm>
            <a:off x="5501988" y="4621672"/>
            <a:ext cx="586009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f(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)=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8A10E7-5FD3-D680-86F2-537220A2EEDE}"/>
              </a:ext>
            </a:extLst>
          </p:cNvPr>
          <p:cNvSpPr txBox="1"/>
          <p:nvPr/>
        </p:nvSpPr>
        <p:spPr>
          <a:xfrm>
            <a:off x="6938957" y="1256989"/>
            <a:ext cx="144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E47ABF-E013-D655-9B0D-D6A5A9F6FFA3}"/>
              </a:ext>
            </a:extLst>
          </p:cNvPr>
          <p:cNvSpPr txBox="1"/>
          <p:nvPr/>
        </p:nvSpPr>
        <p:spPr>
          <a:xfrm>
            <a:off x="5408190" y="4457783"/>
            <a:ext cx="2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42EBFF2-22DB-2BBF-2E2C-F1993945D7C4}"/>
              </a:ext>
            </a:extLst>
          </p:cNvPr>
          <p:cNvSpPr txBox="1"/>
          <p:nvPr/>
        </p:nvSpPr>
        <p:spPr>
          <a:xfrm>
            <a:off x="7612473" y="4089338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30F951-4B70-BC3D-9322-6B50CF55EC5B}"/>
              </a:ext>
            </a:extLst>
          </p:cNvPr>
          <p:cNvSpPr txBox="1"/>
          <p:nvPr/>
        </p:nvSpPr>
        <p:spPr>
          <a:xfrm>
            <a:off x="7620781" y="3509544"/>
            <a:ext cx="496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2ACF92-6402-DA3F-2177-DAF50396F3CE}"/>
              </a:ext>
            </a:extLst>
          </p:cNvPr>
          <p:cNvSpPr txBox="1"/>
          <p:nvPr/>
        </p:nvSpPr>
        <p:spPr>
          <a:xfrm>
            <a:off x="5466971" y="3752210"/>
            <a:ext cx="586009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f(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)=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C7BBAD4-CE13-FA4B-48CC-93B60C34F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128" y="3972503"/>
            <a:ext cx="750681" cy="2866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F0DFBA8-A99E-6370-FC80-B746343C5E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6906" y="4638707"/>
            <a:ext cx="638234" cy="24367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98DE1E0-21D5-D1B6-D844-E68DAB15B233}"/>
              </a:ext>
            </a:extLst>
          </p:cNvPr>
          <p:cNvSpPr txBox="1"/>
          <p:nvPr/>
        </p:nvSpPr>
        <p:spPr>
          <a:xfrm>
            <a:off x="7105513" y="867949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B615FD2-1367-742E-1E59-7C49A7B910A6}"/>
                  </a:ext>
                </a:extLst>
              </p:cNvPr>
              <p:cNvSpPr txBox="1"/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B615FD2-1367-742E-1E59-7C49A7B9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blipFill>
                <a:blip r:embed="rId11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A906B2-A1DA-E63A-D7DC-5B2C58805A86}"/>
              </a:ext>
            </a:extLst>
          </p:cNvPr>
          <p:cNvSpPr txBox="1"/>
          <p:nvPr/>
        </p:nvSpPr>
        <p:spPr>
          <a:xfrm>
            <a:off x="7606720" y="774987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99D65085-CABD-6CB6-62AE-C1CE051D660A}"/>
                  </a:ext>
                </a:extLst>
              </p:cNvPr>
              <p:cNvSpPr txBox="1"/>
              <p:nvPr/>
            </p:nvSpPr>
            <p:spPr>
              <a:xfrm>
                <a:off x="6835576" y="4549752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99D65085-CABD-6CB6-62AE-C1CE051D6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76" y="4549752"/>
                <a:ext cx="609018" cy="246221"/>
              </a:xfrm>
              <a:prstGeom prst="rect">
                <a:avLst/>
              </a:prstGeom>
              <a:blipFill>
                <a:blip r:embed="rId12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1AFAF074-DC24-158D-F964-1B4E0E73D2FB}"/>
              </a:ext>
            </a:extLst>
          </p:cNvPr>
          <p:cNvSpPr txBox="1"/>
          <p:nvPr/>
        </p:nvSpPr>
        <p:spPr>
          <a:xfrm>
            <a:off x="6531614" y="4971077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AD40189-035E-B1E5-DEB1-1EC414E8655D}"/>
              </a:ext>
            </a:extLst>
          </p:cNvPr>
          <p:cNvSpPr txBox="1"/>
          <p:nvPr/>
        </p:nvSpPr>
        <p:spPr>
          <a:xfrm>
            <a:off x="5761866" y="5833037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5D5A0AB2-B186-7978-F988-B42FCCD097B2}"/>
              </a:ext>
            </a:extLst>
          </p:cNvPr>
          <p:cNvSpPr txBox="1"/>
          <p:nvPr/>
        </p:nvSpPr>
        <p:spPr>
          <a:xfrm>
            <a:off x="6379968" y="1152195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BE5C85B-7744-136B-0CD4-599CFF73615A}"/>
              </a:ext>
            </a:extLst>
          </p:cNvPr>
          <p:cNvSpPr txBox="1"/>
          <p:nvPr/>
        </p:nvSpPr>
        <p:spPr>
          <a:xfrm>
            <a:off x="5914266" y="5985437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8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644F4-6B6F-43DD-84D7-ACB7267D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56CE38E-BA4A-42A9-90AC-68C071D55D7B}"/>
              </a:ext>
            </a:extLst>
          </p:cNvPr>
          <p:cNvGrpSpPr/>
          <p:nvPr/>
        </p:nvGrpSpPr>
        <p:grpSpPr>
          <a:xfrm>
            <a:off x="4581812" y="2923596"/>
            <a:ext cx="4532338" cy="3827685"/>
            <a:chOff x="4581812" y="2923596"/>
            <a:chExt cx="4532338" cy="3827685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608A123-279C-4B2C-99A2-85458661A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38" r="12825" b="39956"/>
            <a:stretch/>
          </p:blipFill>
          <p:spPr>
            <a:xfrm>
              <a:off x="5364327" y="3303079"/>
              <a:ext cx="3663392" cy="3156587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B0E8277-BD78-41E8-AB67-C463D95184B0}"/>
                </a:ext>
              </a:extLst>
            </p:cNvPr>
            <p:cNvSpPr txBox="1"/>
            <p:nvPr/>
          </p:nvSpPr>
          <p:spPr>
            <a:xfrm rot="16200000">
              <a:off x="4473373" y="4692322"/>
              <a:ext cx="1639940" cy="30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Residual connection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8B59AC4-2802-48F1-BF71-A882B966AEF0}"/>
                </a:ext>
              </a:extLst>
            </p:cNvPr>
            <p:cNvSpPr txBox="1"/>
            <p:nvPr/>
          </p:nvSpPr>
          <p:spPr>
            <a:xfrm>
              <a:off x="5566794" y="6445050"/>
              <a:ext cx="2759585" cy="30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Non-local block + identity function 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FE8DEC3-FD85-44E7-9865-BE7AD7B8FF00}"/>
                </a:ext>
              </a:extLst>
            </p:cNvPr>
            <p:cNvSpPr/>
            <p:nvPr/>
          </p:nvSpPr>
          <p:spPr>
            <a:xfrm>
              <a:off x="5496659" y="4334676"/>
              <a:ext cx="2137680" cy="1770390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6AD1AA9-B082-40D9-9B7F-8BF4F148216C}"/>
                </a:ext>
              </a:extLst>
            </p:cNvPr>
            <p:cNvSpPr txBox="1"/>
            <p:nvPr/>
          </p:nvSpPr>
          <p:spPr>
            <a:xfrm>
              <a:off x="5879415" y="6038447"/>
              <a:ext cx="714857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Query Q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36B3912-751D-401C-B1B3-E9C907694768}"/>
                </a:ext>
              </a:extLst>
            </p:cNvPr>
            <p:cNvSpPr txBox="1"/>
            <p:nvPr/>
          </p:nvSpPr>
          <p:spPr>
            <a:xfrm>
              <a:off x="7105513" y="6029324"/>
              <a:ext cx="587261" cy="275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 K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46F48DC-D65A-4F88-8140-C4F953A5ABAF}"/>
                </a:ext>
              </a:extLst>
            </p:cNvPr>
            <p:cNvSpPr txBox="1"/>
            <p:nvPr/>
          </p:nvSpPr>
          <p:spPr>
            <a:xfrm>
              <a:off x="8161820" y="6035990"/>
              <a:ext cx="679194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Value V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8F9DEE4-54CC-4898-9601-B6A055964E31}"/>
                </a:ext>
              </a:extLst>
            </p:cNvPr>
            <p:cNvSpPr txBox="1"/>
            <p:nvPr/>
          </p:nvSpPr>
          <p:spPr>
            <a:xfrm>
              <a:off x="5818342" y="5907996"/>
              <a:ext cx="1123228" cy="27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θ(x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θ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39AE678-C4F6-4EA8-A012-6A02E1540B60}"/>
                </a:ext>
              </a:extLst>
            </p:cNvPr>
            <p:cNvSpPr txBox="1"/>
            <p:nvPr/>
          </p:nvSpPr>
          <p:spPr>
            <a:xfrm>
              <a:off x="7205271" y="5895035"/>
              <a:ext cx="1035460" cy="27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φ(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φ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C95E4F0-83A5-48E0-937A-8B6B445B71BD}"/>
                </a:ext>
              </a:extLst>
            </p:cNvPr>
            <p:cNvSpPr txBox="1"/>
            <p:nvPr/>
          </p:nvSpPr>
          <p:spPr>
            <a:xfrm>
              <a:off x="5504444" y="4614935"/>
              <a:ext cx="586009" cy="24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f(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x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,x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j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)=</a:t>
              </a:r>
              <a:endParaRPr kumimoji="0" lang="zh-TW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A1170A8-FDF3-43A3-86FE-869806100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19"/>
            <a:stretch/>
          </p:blipFill>
          <p:spPr>
            <a:xfrm>
              <a:off x="6454061" y="4055294"/>
              <a:ext cx="1195493" cy="264125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07679FA-1074-4816-AC92-64CC16C05E3A}"/>
                </a:ext>
              </a:extLst>
            </p:cNvPr>
            <p:cNvSpPr/>
            <p:nvPr/>
          </p:nvSpPr>
          <p:spPr>
            <a:xfrm>
              <a:off x="6693967" y="4006894"/>
              <a:ext cx="715345" cy="520939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E046C6C-8C9C-4C16-8C35-BB9DDF3B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8957" y="3167311"/>
              <a:ext cx="1266932" cy="243148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0BEB4FA-B486-4826-B762-4ABB12928523}"/>
                </a:ext>
              </a:extLst>
            </p:cNvPr>
            <p:cNvSpPr txBox="1"/>
            <p:nvPr/>
          </p:nvSpPr>
          <p:spPr>
            <a:xfrm>
              <a:off x="5657774" y="2923596"/>
              <a:ext cx="2780067" cy="30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Non-local block +identity function 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F1A9B5-CA3A-4A0E-B142-70912C3AD983}"/>
                </a:ext>
              </a:extLst>
            </p:cNvPr>
            <p:cNvSpPr txBox="1"/>
            <p:nvPr/>
          </p:nvSpPr>
          <p:spPr>
            <a:xfrm>
              <a:off x="5140225" y="3393987"/>
              <a:ext cx="973705" cy="45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TxHxWx512??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1F8B1E2-E3D1-4307-A42C-C4088F5B1EE9}"/>
                </a:ext>
              </a:extLst>
            </p:cNvPr>
            <p:cNvSpPr txBox="1"/>
            <p:nvPr/>
          </p:nvSpPr>
          <p:spPr>
            <a:xfrm>
              <a:off x="4581812" y="3239871"/>
              <a:ext cx="1737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 = # frames input??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6A35FFC5-112E-487E-A241-8F9A247DEA43}"/>
                </a:ext>
              </a:extLst>
            </p:cNvPr>
            <p:cNvSpPr/>
            <p:nvPr/>
          </p:nvSpPr>
          <p:spPr>
            <a:xfrm flipH="1">
              <a:off x="8307673" y="2962372"/>
              <a:ext cx="100388" cy="40789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540AE798-622E-40DF-8CAD-7B0118A08FDD}"/>
                </a:ext>
              </a:extLst>
            </p:cNvPr>
            <p:cNvSpPr txBox="1"/>
            <p:nvPr/>
          </p:nvSpPr>
          <p:spPr>
            <a:xfrm>
              <a:off x="7612473" y="4089338"/>
              <a:ext cx="345037" cy="24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</a:t>
              </a:r>
              <a:endParaRPr kumimoji="0" lang="zh-TW" alt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5B3543F-CF1F-4610-8B80-9A8D29C12422}"/>
                </a:ext>
              </a:extLst>
            </p:cNvPr>
            <p:cNvSpPr txBox="1"/>
            <p:nvPr/>
          </p:nvSpPr>
          <p:spPr>
            <a:xfrm>
              <a:off x="6503609" y="4298586"/>
              <a:ext cx="354276" cy="27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as</a:t>
              </a:r>
              <a:endParaRPr kumimoji="0" lang="zh-TW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452B8D0-F9B0-47A3-813A-5ABC93B05C3D}"/>
                </a:ext>
              </a:extLst>
            </p:cNvPr>
            <p:cNvSpPr txBox="1"/>
            <p:nvPr/>
          </p:nvSpPr>
          <p:spPr>
            <a:xfrm>
              <a:off x="8143960" y="5860915"/>
              <a:ext cx="9701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g(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r>
                <a:rPr kumimoji="0" lang="en-US" altLang="zh-TW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= 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</a:t>
              </a:r>
              <a:r>
                <a:rPr kumimoji="0" lang="en-US" altLang="zh-TW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2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j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22931174-2C2E-4A45-BFC8-6F21B461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8"/>
          <a:stretch/>
        </p:blipFill>
        <p:spPr>
          <a:xfrm>
            <a:off x="4804345" y="1594455"/>
            <a:ext cx="4254427" cy="1252991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5FF282BD-C653-4453-91FC-88D096CFA7E4}"/>
              </a:ext>
            </a:extLst>
          </p:cNvPr>
          <p:cNvGrpSpPr/>
          <p:nvPr/>
        </p:nvGrpSpPr>
        <p:grpSpPr>
          <a:xfrm>
            <a:off x="5794993" y="-19731"/>
            <a:ext cx="3263779" cy="1523254"/>
            <a:chOff x="49930" y="941931"/>
            <a:chExt cx="3263779" cy="1523254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5DC78B75-1634-4C8E-A7B3-99E7F72B2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19"/>
            <a:stretch/>
          </p:blipFill>
          <p:spPr>
            <a:xfrm>
              <a:off x="655531" y="1036489"/>
              <a:ext cx="2290093" cy="505959"/>
            </a:xfrm>
            <a:prstGeom prst="rect">
              <a:avLst/>
            </a:prstGeom>
          </p:spPr>
        </p:pic>
        <p:sp>
          <p:nvSpPr>
            <p:cNvPr id="39" name="箭號: 向右 38">
              <a:extLst>
                <a:ext uri="{FF2B5EF4-FFF2-40B4-BE49-F238E27FC236}">
                  <a16:creationId xmlns:a16="http://schemas.microsoft.com/office/drawing/2014/main" id="{943BDCA4-9D6D-4115-8497-16549E71BE4D}"/>
                </a:ext>
              </a:extLst>
            </p:cNvPr>
            <p:cNvSpPr/>
            <p:nvPr/>
          </p:nvSpPr>
          <p:spPr>
            <a:xfrm>
              <a:off x="49930" y="1421310"/>
              <a:ext cx="166920" cy="40995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D447E2E-8D4F-4861-B5CD-B9A5B0FBAC1F}"/>
                </a:ext>
              </a:extLst>
            </p:cNvPr>
            <p:cNvSpPr/>
            <p:nvPr/>
          </p:nvSpPr>
          <p:spPr>
            <a:xfrm>
              <a:off x="1082251" y="1017976"/>
              <a:ext cx="1381744" cy="4934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418EB86A-ED88-4F45-B0B2-4EB367CB62C2}"/>
                </a:ext>
              </a:extLst>
            </p:cNvPr>
            <p:cNvGrpSpPr/>
            <p:nvPr/>
          </p:nvGrpSpPr>
          <p:grpSpPr>
            <a:xfrm>
              <a:off x="287444" y="1486580"/>
              <a:ext cx="3026265" cy="978605"/>
              <a:chOff x="80349" y="2854658"/>
              <a:chExt cx="3026265" cy="978605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C6F65F90-9BDB-48B1-A834-2A3B21637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349" y="3294184"/>
                <a:ext cx="2281759" cy="346889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400C82C-4171-4B91-B434-4307E4C84016}"/>
                  </a:ext>
                </a:extLst>
              </p:cNvPr>
              <p:cNvSpPr/>
              <p:nvPr/>
            </p:nvSpPr>
            <p:spPr>
              <a:xfrm>
                <a:off x="1832834" y="3248261"/>
                <a:ext cx="428902" cy="2214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ABC69BD-98F2-4740-9597-49A7C5DE15B0}"/>
                  </a:ext>
                </a:extLst>
              </p:cNvPr>
              <p:cNvSpPr/>
              <p:nvPr/>
            </p:nvSpPr>
            <p:spPr>
              <a:xfrm>
                <a:off x="2085181" y="3556264"/>
                <a:ext cx="102143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scaling factor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70B5BA5-FC7E-497B-B89B-C781D11476CC}"/>
                  </a:ext>
                </a:extLst>
              </p:cNvPr>
              <p:cNvSpPr/>
              <p:nvPr/>
            </p:nvSpPr>
            <p:spPr>
              <a:xfrm>
                <a:off x="1916635" y="3499063"/>
                <a:ext cx="283688" cy="1570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FBF1D0C-EE02-4E1D-8CA2-07B1966E95E0}"/>
                  </a:ext>
                </a:extLst>
              </p:cNvPr>
              <p:cNvSpPr/>
              <p:nvPr/>
            </p:nvSpPr>
            <p:spPr>
              <a:xfrm>
                <a:off x="1370625" y="3199344"/>
                <a:ext cx="876730" cy="478054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93A0A4F-044A-412C-8563-E62A3A76BE3F}"/>
                  </a:ext>
                </a:extLst>
              </p:cNvPr>
              <p:cNvSpPr txBox="1"/>
              <p:nvPr/>
            </p:nvSpPr>
            <p:spPr>
              <a:xfrm>
                <a:off x="1293957" y="2977411"/>
                <a:ext cx="15515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Softmax</a:t>
                </a: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()=weights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of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V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A1ADA4F-5138-45F6-AACC-B98EF682AEC2}"/>
                  </a:ext>
                </a:extLst>
              </p:cNvPr>
              <p:cNvSpPr txBox="1"/>
              <p:nvPr/>
            </p:nvSpPr>
            <p:spPr>
              <a:xfrm>
                <a:off x="1281293" y="2854658"/>
                <a:ext cx="17536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Normalize the attention weight to 0~1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4E5CF7A-FB32-48B1-BA33-595AC98C7B2C}"/>
                  </a:ext>
                </a:extLst>
              </p:cNvPr>
              <p:cNvSpPr/>
              <p:nvPr/>
            </p:nvSpPr>
            <p:spPr>
              <a:xfrm>
                <a:off x="695584" y="3359065"/>
                <a:ext cx="150704" cy="236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A76C520-7459-4D3E-825A-6CC0CE0B886C}"/>
                </a:ext>
              </a:extLst>
            </p:cNvPr>
            <p:cNvSpPr txBox="1"/>
            <p:nvPr/>
          </p:nvSpPr>
          <p:spPr>
            <a:xfrm>
              <a:off x="2472105" y="1208440"/>
              <a:ext cx="7669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=V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7AF1EC3-1494-4898-A365-FE2F7EEADD0F}"/>
                </a:ext>
              </a:extLst>
            </p:cNvPr>
            <p:cNvSpPr txBox="1"/>
            <p:nvPr/>
          </p:nvSpPr>
          <p:spPr>
            <a:xfrm>
              <a:off x="1889276" y="941931"/>
              <a:ext cx="9121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 as 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()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左大括弧 43">
              <a:extLst>
                <a:ext uri="{FF2B5EF4-FFF2-40B4-BE49-F238E27FC236}">
                  <a16:creationId xmlns:a16="http://schemas.microsoft.com/office/drawing/2014/main" id="{1E45F7B7-46EB-4D71-A2BB-FE5F428C4179}"/>
                </a:ext>
              </a:extLst>
            </p:cNvPr>
            <p:cNvSpPr/>
            <p:nvPr/>
          </p:nvSpPr>
          <p:spPr>
            <a:xfrm>
              <a:off x="208802" y="1220609"/>
              <a:ext cx="247148" cy="83099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D0CC1E7-7B5C-4110-AC2B-2C9542848BB4}"/>
              </a:ext>
            </a:extLst>
          </p:cNvPr>
          <p:cNvSpPr txBox="1"/>
          <p:nvPr/>
        </p:nvSpPr>
        <p:spPr>
          <a:xfrm>
            <a:off x="5038798" y="235453"/>
            <a:ext cx="111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Non-Local NN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8CE9C32-E7E3-6501-607D-A6D5AC3BB0C7}"/>
              </a:ext>
            </a:extLst>
          </p:cNvPr>
          <p:cNvGrpSpPr/>
          <p:nvPr/>
        </p:nvGrpSpPr>
        <p:grpSpPr>
          <a:xfrm>
            <a:off x="-71001" y="2854658"/>
            <a:ext cx="3177615" cy="4061620"/>
            <a:chOff x="-71001" y="2854658"/>
            <a:chExt cx="3177615" cy="406162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4FF7BA7-A0FC-BDAF-3D8E-8593B3E4AEE8}"/>
                </a:ext>
              </a:extLst>
            </p:cNvPr>
            <p:cNvGrpSpPr/>
            <p:nvPr/>
          </p:nvGrpSpPr>
          <p:grpSpPr>
            <a:xfrm>
              <a:off x="-71001" y="3734296"/>
              <a:ext cx="3053636" cy="3073458"/>
              <a:chOff x="175531" y="3806826"/>
              <a:chExt cx="3053636" cy="3073458"/>
            </a:xfrm>
          </p:grpSpPr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67F16458-A234-F4FE-99EC-D530DE534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667" y="3806826"/>
                <a:ext cx="2476500" cy="2914650"/>
              </a:xfrm>
              <a:prstGeom prst="rect">
                <a:avLst/>
              </a:prstGeom>
            </p:spPr>
          </p:pic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ECA7406-EF02-6CAC-E829-B90A90185D79}"/>
                  </a:ext>
                </a:extLst>
              </p:cNvPr>
              <p:cNvSpPr/>
              <p:nvPr/>
            </p:nvSpPr>
            <p:spPr>
              <a:xfrm>
                <a:off x="1232645" y="6582976"/>
                <a:ext cx="9877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dimension </a:t>
                </a:r>
                <a:r>
                  <a:rPr kumimoji="0" lang="en-US" altLang="zh-TW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TW" sz="12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endParaRPr kumimoji="0" lang="zh-TW" altLang="en-US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AEDBFF8-2490-4FAB-600B-926D9343C91A}"/>
                  </a:ext>
                </a:extLst>
              </p:cNvPr>
              <p:cNvSpPr/>
              <p:nvPr/>
            </p:nvSpPr>
            <p:spPr>
              <a:xfrm>
                <a:off x="942116" y="6408853"/>
                <a:ext cx="55335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Input: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33CC401-00D9-CA57-F217-6B5BC782CBFD}"/>
                  </a:ext>
                </a:extLst>
              </p:cNvPr>
              <p:cNvSpPr/>
              <p:nvPr/>
            </p:nvSpPr>
            <p:spPr>
              <a:xfrm>
                <a:off x="2341773" y="6603285"/>
                <a:ext cx="3113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TW" sz="12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endParaRPr kumimoji="0" lang="zh-TW" altLang="en-US" sz="12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3267396-BA5C-502C-5AEB-D9EC042B0FB2}"/>
                  </a:ext>
                </a:extLst>
              </p:cNvPr>
              <p:cNvSpPr/>
              <p:nvPr/>
            </p:nvSpPr>
            <p:spPr>
              <a:xfrm>
                <a:off x="550481" y="5965897"/>
                <a:ext cx="82266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dot products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652130BC-48B8-6F3E-69D0-38424D641E24}"/>
                  </a:ext>
                </a:extLst>
              </p:cNvPr>
              <p:cNvSpPr txBox="1"/>
              <p:nvPr/>
            </p:nvSpPr>
            <p:spPr>
              <a:xfrm>
                <a:off x="175531" y="4464972"/>
                <a:ext cx="10676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Normalize the attention weight to 0~1</a:t>
                </a:r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77716AD5-3211-8F81-E539-186C15F1C660}"/>
                      </a:ext>
                    </a:extLst>
                  </p:cNvPr>
                  <p:cNvSpPr/>
                  <p:nvPr/>
                </p:nvSpPr>
                <p:spPr>
                  <a:xfrm>
                    <a:off x="207939" y="5595607"/>
                    <a:ext cx="1174552" cy="26173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a:t>divide each by </a:t>
                    </a:r>
                    <a14:m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kumimoji="0" lang="en-US" altLang="zh-TW" sz="1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kumimoji="0" lang="en-US" altLang="zh-TW" sz="1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kumimoji="0" lang="en-US" altLang="zh-TW" sz="1000" b="0" i="1" u="none" strike="noStrike" kern="1200" cap="none" spc="0" normalizeH="0" baseline="-2500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kumimoji="0" lang="zh-TW" altLang="en-US" sz="1000" b="0" i="1" u="none" strike="noStrike" kern="1200" cap="none" spc="0" normalizeH="0" baseline="-2500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rad>
                      </m:oMath>
                    </a14:m>
                    <a:endParaRPr kumimoji="0" lang="zh-TW" altLang="en-US" sz="1000" b="0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8C71B40C-5494-4986-A5FA-6A5A1AE54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939" y="5595607"/>
                    <a:ext cx="1174552" cy="26173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5ECA5EF-5B32-B5D3-E78C-226316994E10}"/>
                  </a:ext>
                </a:extLst>
              </p:cNvPr>
              <p:cNvSpPr txBox="1"/>
              <p:nvPr/>
            </p:nvSpPr>
            <p:spPr>
              <a:xfrm>
                <a:off x="207939" y="4939186"/>
                <a:ext cx="116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Mask: Only for decoder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J: Limit its attention region, like center pixel with Gaussian distribution mask</a:t>
                </a:r>
                <a:endParaRPr kumimoji="0" lang="zh-TW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622F4017-39F9-DAE3-DE5F-34D06D04DB9E}"/>
                  </a:ext>
                </a:extLst>
              </p:cNvPr>
              <p:cNvSpPr/>
              <p:nvPr/>
            </p:nvSpPr>
            <p:spPr>
              <a:xfrm>
                <a:off x="1243190" y="5106285"/>
                <a:ext cx="1098583" cy="35025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9CAD282-77F3-F5FC-92DA-975579ECF65F}"/>
                </a:ext>
              </a:extLst>
            </p:cNvPr>
            <p:cNvSpPr/>
            <p:nvPr/>
          </p:nvSpPr>
          <p:spPr>
            <a:xfrm>
              <a:off x="996658" y="4139353"/>
              <a:ext cx="1561621" cy="2184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184EC68-98FA-B9A4-A445-CB195E38A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49" y="3294184"/>
              <a:ext cx="2281759" cy="34688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5D861A-F1DD-50F7-EEFD-A134CF2B0109}"/>
                </a:ext>
              </a:extLst>
            </p:cNvPr>
            <p:cNvSpPr/>
            <p:nvPr/>
          </p:nvSpPr>
          <p:spPr>
            <a:xfrm>
              <a:off x="1832834" y="3248261"/>
              <a:ext cx="428902" cy="22141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79A4D0-1BB2-2269-D389-66DE47BF7141}"/>
                </a:ext>
              </a:extLst>
            </p:cNvPr>
            <p:cNvSpPr/>
            <p:nvPr/>
          </p:nvSpPr>
          <p:spPr>
            <a:xfrm>
              <a:off x="2085181" y="3556264"/>
              <a:ext cx="10214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scaling factor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9C85D9-B764-5C79-7564-81F3B869904B}"/>
                </a:ext>
              </a:extLst>
            </p:cNvPr>
            <p:cNvSpPr/>
            <p:nvPr/>
          </p:nvSpPr>
          <p:spPr>
            <a:xfrm>
              <a:off x="1916635" y="3499063"/>
              <a:ext cx="283688" cy="1570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5AC1F4-915A-0613-6DE0-8CF40B725ED8}"/>
                </a:ext>
              </a:extLst>
            </p:cNvPr>
            <p:cNvSpPr/>
            <p:nvPr/>
          </p:nvSpPr>
          <p:spPr>
            <a:xfrm>
              <a:off x="1370625" y="3199344"/>
              <a:ext cx="876730" cy="478054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5AA4CFD-DE8F-DF9A-35D9-DE80925A9E70}"/>
                </a:ext>
              </a:extLst>
            </p:cNvPr>
            <p:cNvSpPr txBox="1"/>
            <p:nvPr/>
          </p:nvSpPr>
          <p:spPr>
            <a:xfrm>
              <a:off x="1293957" y="2977411"/>
              <a:ext cx="15515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()=weights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of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V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5649F8D-EFFC-A3CB-60A2-4434480A591B}"/>
                </a:ext>
              </a:extLst>
            </p:cNvPr>
            <p:cNvSpPr txBox="1"/>
            <p:nvPr/>
          </p:nvSpPr>
          <p:spPr>
            <a:xfrm>
              <a:off x="1281293" y="2854658"/>
              <a:ext cx="17536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Normalize the attention weight to 0~1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3341ABE-C4C9-2A74-00A3-5FC8BDFC1A15}"/>
                </a:ext>
              </a:extLst>
            </p:cNvPr>
            <p:cNvSpPr/>
            <p:nvPr/>
          </p:nvSpPr>
          <p:spPr>
            <a:xfrm>
              <a:off x="695584" y="3359065"/>
              <a:ext cx="150704" cy="2367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8AD03B88-00E2-88C2-F79B-C0BA0028E615}"/>
                </a:ext>
              </a:extLst>
            </p:cNvPr>
            <p:cNvSpPr txBox="1"/>
            <p:nvPr/>
          </p:nvSpPr>
          <p:spPr>
            <a:xfrm>
              <a:off x="1008946" y="6686300"/>
              <a:ext cx="553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Query Q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3E7D4D77-D030-2E40-306D-C69D2ED59EDE}"/>
                </a:ext>
              </a:extLst>
            </p:cNvPr>
            <p:cNvSpPr txBox="1"/>
            <p:nvPr/>
          </p:nvSpPr>
          <p:spPr>
            <a:xfrm>
              <a:off x="1613316" y="6692668"/>
              <a:ext cx="449989" cy="22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Key K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6079FD1C-2754-65FF-1BBA-B5DD71D5BC30}"/>
                </a:ext>
              </a:extLst>
            </p:cNvPr>
            <p:cNvSpPr txBox="1"/>
            <p:nvPr/>
          </p:nvSpPr>
          <p:spPr>
            <a:xfrm>
              <a:off x="2047285" y="6692668"/>
              <a:ext cx="6791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Value V</a:t>
              </a:r>
              <a:endParaRPr kumimoji="0" lang="zh-TW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06A1B4A-F73F-00BC-9DDB-849762BB1CAA}"/>
                </a:ext>
              </a:extLst>
            </p:cNvPr>
            <p:cNvSpPr txBox="1"/>
            <p:nvPr/>
          </p:nvSpPr>
          <p:spPr>
            <a:xfrm>
              <a:off x="25798" y="3889232"/>
              <a:ext cx="2466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=QKV Self-Attention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左大括弧 73">
              <a:extLst>
                <a:ext uri="{FF2B5EF4-FFF2-40B4-BE49-F238E27FC236}">
                  <a16:creationId xmlns:a16="http://schemas.microsoft.com/office/drawing/2014/main" id="{11F6ECBD-52EA-BFAF-B98B-EECE8F0C0E36}"/>
                </a:ext>
              </a:extLst>
            </p:cNvPr>
            <p:cNvSpPr/>
            <p:nvPr/>
          </p:nvSpPr>
          <p:spPr>
            <a:xfrm>
              <a:off x="-39297" y="3476494"/>
              <a:ext cx="150704" cy="558323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ED0D268E-1B0E-46AC-607F-19ECA8CA4CE7}"/>
              </a:ext>
            </a:extLst>
          </p:cNvPr>
          <p:cNvSpPr/>
          <p:nvPr/>
        </p:nvSpPr>
        <p:spPr>
          <a:xfrm>
            <a:off x="1018888" y="4599179"/>
            <a:ext cx="1111941" cy="1693421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F1A44F1-7177-EF5A-221F-2A465D1B5188}"/>
              </a:ext>
            </a:extLst>
          </p:cNvPr>
          <p:cNvSpPr/>
          <p:nvPr/>
        </p:nvSpPr>
        <p:spPr>
          <a:xfrm>
            <a:off x="5451521" y="4298586"/>
            <a:ext cx="3576198" cy="18224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C8ADFDD-532F-9211-CF4D-220FADA51948}"/>
              </a:ext>
            </a:extLst>
          </p:cNvPr>
          <p:cNvSpPr txBox="1"/>
          <p:nvPr/>
        </p:nvSpPr>
        <p:spPr>
          <a:xfrm>
            <a:off x="820641" y="4625567"/>
            <a:ext cx="586009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f(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)=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CA45530-74B3-7567-B8EC-5EFADDE66757}"/>
              </a:ext>
            </a:extLst>
          </p:cNvPr>
          <p:cNvSpPr txBox="1"/>
          <p:nvPr/>
        </p:nvSpPr>
        <p:spPr>
          <a:xfrm>
            <a:off x="7620781" y="3509544"/>
            <a:ext cx="496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3" name="圖片 92">
            <a:extLst>
              <a:ext uri="{FF2B5EF4-FFF2-40B4-BE49-F238E27FC236}">
                <a16:creationId xmlns:a16="http://schemas.microsoft.com/office/drawing/2014/main" id="{16559332-9339-4FEA-BA92-BB82B0F73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6906" y="4638707"/>
            <a:ext cx="638234" cy="243671"/>
          </a:xfrm>
          <a:prstGeom prst="rect">
            <a:avLst/>
          </a:prstGeom>
        </p:spPr>
      </p:pic>
      <p:sp>
        <p:nvSpPr>
          <p:cNvPr id="94" name="文字方塊 93">
            <a:extLst>
              <a:ext uri="{FF2B5EF4-FFF2-40B4-BE49-F238E27FC236}">
                <a16:creationId xmlns:a16="http://schemas.microsoft.com/office/drawing/2014/main" id="{1D04C3FB-153A-2ECD-3E4B-207350ED4271}"/>
              </a:ext>
            </a:extLst>
          </p:cNvPr>
          <p:cNvSpPr txBox="1"/>
          <p:nvPr/>
        </p:nvSpPr>
        <p:spPr>
          <a:xfrm>
            <a:off x="5466971" y="3752210"/>
            <a:ext cx="586009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f(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)=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EDF9FE12-02EF-7AFB-8964-F2967124E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6128" y="3972503"/>
            <a:ext cx="750681" cy="286602"/>
          </a:xfrm>
          <a:prstGeom prst="rect">
            <a:avLst/>
          </a:prstGeom>
        </p:spPr>
      </p:pic>
      <p:pic>
        <p:nvPicPr>
          <p:cNvPr id="97" name="圖片 96">
            <a:extLst>
              <a:ext uri="{FF2B5EF4-FFF2-40B4-BE49-F238E27FC236}">
                <a16:creationId xmlns:a16="http://schemas.microsoft.com/office/drawing/2014/main" id="{37B04083-FE0F-A8AC-8D5C-559D8E8C0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2405" y="2246294"/>
            <a:ext cx="1470729" cy="4446374"/>
          </a:xfrm>
          <a:prstGeom prst="rect">
            <a:avLst/>
          </a:prstGeom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A1F7B242-67BD-594E-7AB8-65FF35536193}"/>
              </a:ext>
            </a:extLst>
          </p:cNvPr>
          <p:cNvSpPr/>
          <p:nvPr/>
        </p:nvSpPr>
        <p:spPr>
          <a:xfrm>
            <a:off x="3513704" y="3499063"/>
            <a:ext cx="1209363" cy="216634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CBD976C-BE90-17A0-CFD8-4546175CE28C}"/>
              </a:ext>
            </a:extLst>
          </p:cNvPr>
          <p:cNvSpPr txBox="1"/>
          <p:nvPr/>
        </p:nvSpPr>
        <p:spPr>
          <a:xfrm>
            <a:off x="2014866" y="3894369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E24B1CA-2A17-A6BF-7DFC-F654D7D9CD99}"/>
              </a:ext>
            </a:extLst>
          </p:cNvPr>
          <p:cNvSpPr txBox="1"/>
          <p:nvPr/>
        </p:nvSpPr>
        <p:spPr>
          <a:xfrm>
            <a:off x="1139646" y="3211773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13C5DD8-2DCF-47AD-305A-8B6808415934}"/>
              </a:ext>
            </a:extLst>
          </p:cNvPr>
          <p:cNvSpPr txBox="1"/>
          <p:nvPr/>
        </p:nvSpPr>
        <p:spPr>
          <a:xfrm>
            <a:off x="4108141" y="3358937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B922349B-B2EF-5294-24FF-D03D148C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80" y="1969465"/>
            <a:ext cx="1266932" cy="243148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1E10504-0495-8253-013A-366A7FC0057A}"/>
              </a:ext>
            </a:extLst>
          </p:cNvPr>
          <p:cNvSpPr txBox="1"/>
          <p:nvPr/>
        </p:nvSpPr>
        <p:spPr>
          <a:xfrm>
            <a:off x="4076258" y="6441316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DE8251D-6ECB-0C53-377C-83BD4E857A1C}"/>
              </a:ext>
            </a:extLst>
          </p:cNvPr>
          <p:cNvSpPr txBox="1"/>
          <p:nvPr/>
        </p:nvSpPr>
        <p:spPr>
          <a:xfrm>
            <a:off x="622769" y="3455716"/>
            <a:ext cx="146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55B504A2-96BA-A7A7-2656-238434BF7061}"/>
              </a:ext>
            </a:extLst>
          </p:cNvPr>
          <p:cNvSpPr txBox="1"/>
          <p:nvPr/>
        </p:nvSpPr>
        <p:spPr>
          <a:xfrm>
            <a:off x="6938957" y="1256989"/>
            <a:ext cx="144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2D4753E7-7354-FB16-E1DA-5A0B8003D0E4}"/>
              </a:ext>
            </a:extLst>
          </p:cNvPr>
          <p:cNvSpPr txBox="1"/>
          <p:nvPr/>
        </p:nvSpPr>
        <p:spPr>
          <a:xfrm>
            <a:off x="5408190" y="4457783"/>
            <a:ext cx="243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8DEE239-06FF-4732-C1B8-92374836624C}"/>
              </a:ext>
            </a:extLst>
          </p:cNvPr>
          <p:cNvSpPr txBox="1"/>
          <p:nvPr/>
        </p:nvSpPr>
        <p:spPr>
          <a:xfrm>
            <a:off x="979842" y="4394911"/>
            <a:ext cx="150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30604C4-C870-F8EE-9D0C-A2911F750A97}"/>
              </a:ext>
            </a:extLst>
          </p:cNvPr>
          <p:cNvSpPr txBox="1"/>
          <p:nvPr/>
        </p:nvSpPr>
        <p:spPr>
          <a:xfrm>
            <a:off x="7105513" y="867949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07C085-9E3C-7E3A-5E65-F9E1010A38C6}"/>
                  </a:ext>
                </a:extLst>
              </p:cNvPr>
              <p:cNvSpPr txBox="1"/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07C085-9E3C-7E3A-5E65-F9E1010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86" y="911699"/>
                <a:ext cx="609018" cy="246221"/>
              </a:xfrm>
              <a:prstGeom prst="rect">
                <a:avLst/>
              </a:prstGeom>
              <a:blipFill>
                <a:blip r:embed="rId11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>
            <a:extLst>
              <a:ext uri="{FF2B5EF4-FFF2-40B4-BE49-F238E27FC236}">
                <a16:creationId xmlns:a16="http://schemas.microsoft.com/office/drawing/2014/main" id="{3114813D-3705-211B-A16D-DD465E57A050}"/>
              </a:ext>
            </a:extLst>
          </p:cNvPr>
          <p:cNvSpPr txBox="1"/>
          <p:nvPr/>
        </p:nvSpPr>
        <p:spPr>
          <a:xfrm>
            <a:off x="7606720" y="774987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78CF02B-2D73-EFD5-3372-CB5EF54FC8FF}"/>
                  </a:ext>
                </a:extLst>
              </p:cNvPr>
              <p:cNvSpPr txBox="1"/>
              <p:nvPr/>
            </p:nvSpPr>
            <p:spPr>
              <a:xfrm>
                <a:off x="6835576" y="4549752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78CF02B-2D73-EFD5-3372-CB5EF54FC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76" y="4549752"/>
                <a:ext cx="609018" cy="246221"/>
              </a:xfrm>
              <a:prstGeom prst="rect">
                <a:avLst/>
              </a:prstGeom>
              <a:blipFill>
                <a:blip r:embed="rId12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F6A3E006-3925-8BCC-1B42-A5BD34DC2EAC}"/>
              </a:ext>
            </a:extLst>
          </p:cNvPr>
          <p:cNvSpPr txBox="1"/>
          <p:nvPr/>
        </p:nvSpPr>
        <p:spPr>
          <a:xfrm>
            <a:off x="6531614" y="4971077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B06A112-A19E-6519-424E-A445561971B9}"/>
                  </a:ext>
                </a:extLst>
              </p:cNvPr>
              <p:cNvSpPr txBox="1"/>
              <p:nvPr/>
            </p:nvSpPr>
            <p:spPr>
              <a:xfrm>
                <a:off x="1742776" y="4556342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B06A112-A19E-6519-424E-A44556197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776" y="4556342"/>
                <a:ext cx="609018" cy="246221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62C2E227-CE6F-C24E-D15B-5E42ED2630D0}"/>
              </a:ext>
            </a:extLst>
          </p:cNvPr>
          <p:cNvSpPr txBox="1"/>
          <p:nvPr/>
        </p:nvSpPr>
        <p:spPr>
          <a:xfrm>
            <a:off x="1234497" y="5270436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E6F3A54-619B-5334-4D82-F507AE0F32BE}"/>
              </a:ext>
            </a:extLst>
          </p:cNvPr>
          <p:cNvSpPr txBox="1"/>
          <p:nvPr/>
        </p:nvSpPr>
        <p:spPr>
          <a:xfrm>
            <a:off x="6379968" y="1152195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8993828-0687-9D90-FC78-708D9A38FFF9}"/>
              </a:ext>
            </a:extLst>
          </p:cNvPr>
          <p:cNvSpPr txBox="1"/>
          <p:nvPr/>
        </p:nvSpPr>
        <p:spPr>
          <a:xfrm>
            <a:off x="542997" y="3224577"/>
            <a:ext cx="619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97D589F-D234-E4AF-6BA3-EECCD439D4FB}"/>
              </a:ext>
            </a:extLst>
          </p:cNvPr>
          <p:cNvSpPr txBox="1"/>
          <p:nvPr/>
        </p:nvSpPr>
        <p:spPr>
          <a:xfrm>
            <a:off x="5761866" y="5833037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A3DED63-4193-AE0A-15E1-BF7442178C7C}"/>
              </a:ext>
            </a:extLst>
          </p:cNvPr>
          <p:cNvSpPr txBox="1"/>
          <p:nvPr/>
        </p:nvSpPr>
        <p:spPr>
          <a:xfrm>
            <a:off x="987247" y="6272542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651823F-A7C1-989B-9E61-424CDC9C9138}"/>
              </a:ext>
            </a:extLst>
          </p:cNvPr>
          <p:cNvSpPr txBox="1"/>
          <p:nvPr/>
        </p:nvSpPr>
        <p:spPr>
          <a:xfrm>
            <a:off x="-16510" y="-5285"/>
            <a:ext cx="4821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1.2.1 Related Works: Transformer - QKV Self-Attention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Non-Local NN ?? (1/2)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E3B3F043-5CBC-E07F-CF7E-9BD0B37BCA28}"/>
              </a:ext>
            </a:extLst>
          </p:cNvPr>
          <p:cNvSpPr txBox="1">
            <a:spLocks/>
          </p:cNvSpPr>
          <p:nvPr/>
        </p:nvSpPr>
        <p:spPr>
          <a:xfrm>
            <a:off x="428714" y="423394"/>
            <a:ext cx="5136164" cy="528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Non-local Neural Network,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CVPR2018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67C34-5770-2C0F-6BC0-107081F4A0FB}"/>
              </a:ext>
            </a:extLst>
          </p:cNvPr>
          <p:cNvSpPr txBox="1"/>
          <p:nvPr/>
        </p:nvSpPr>
        <p:spPr>
          <a:xfrm>
            <a:off x="3384861" y="4641132"/>
            <a:ext cx="54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5601940-7E35-9AF6-F7F7-18C1F1C00D36}"/>
              </a:ext>
            </a:extLst>
          </p:cNvPr>
          <p:cNvSpPr txBox="1"/>
          <p:nvPr/>
        </p:nvSpPr>
        <p:spPr>
          <a:xfrm>
            <a:off x="4042585" y="2639300"/>
            <a:ext cx="996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D67946A-4B69-431F-D8C7-29DF2D7C1F17}"/>
              </a:ext>
            </a:extLst>
          </p:cNvPr>
          <p:cNvSpPr txBox="1"/>
          <p:nvPr/>
        </p:nvSpPr>
        <p:spPr>
          <a:xfrm>
            <a:off x="3832532" y="4955576"/>
            <a:ext cx="54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MSA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6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7FBEE5C-EA2F-3393-2987-F84CD3D9DBBC}"/>
              </a:ext>
            </a:extLst>
          </p:cNvPr>
          <p:cNvSpPr txBox="1"/>
          <p:nvPr/>
        </p:nvSpPr>
        <p:spPr>
          <a:xfrm>
            <a:off x="365125" y="775855"/>
            <a:ext cx="8354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CA84D7-941A-862F-69A5-E8167AC3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9" y="1032494"/>
            <a:ext cx="3011998" cy="42190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6125B5A-378F-9E6A-318F-15ADD36D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88" y="894448"/>
            <a:ext cx="3509012" cy="4550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5DEBC09-E408-5AD1-74FA-ACBC08F8F006}"/>
                  </a:ext>
                </a:extLst>
              </p:cNvPr>
              <p:cNvSpPr txBox="1"/>
              <p:nvPr/>
            </p:nvSpPr>
            <p:spPr>
              <a:xfrm>
                <a:off x="188581" y="532758"/>
                <a:ext cx="7837055" cy="42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𝐴𝑡𝑡𝑒𝑛𝑡𝑖𝑜𝑛</m:t>
                    </m:r>
                    <m:d>
                      <m:dPr>
                        <m:ctrlP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𝑄</m:t>
                        </m:r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</m:d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𝑠𝑜𝑓𝑡𝑚𝑎𝑥</m:t>
                    </m:r>
                    <m:d>
                      <m:dPr>
                        <m:ctrlP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TW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kumimoji="0" lang="en-US" altLang="zh-TW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kumimoji="0" lang="en-US" altLang="zh-TW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n-US" altLang="zh-TW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0" lang="en-US" altLang="zh-TW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0" lang="en-US" altLang="zh-TW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</m:oMath>
                </a14:m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0" lang="en-US" altLang="zh-TW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TW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用於限縮結果範圍，避免過大</a:t>
                </a:r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5DEBC09-E408-5AD1-74FA-ACBC08F8F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1" y="532758"/>
                <a:ext cx="7837055" cy="428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>
            <a:extLst>
              <a:ext uri="{FF2B5EF4-FFF2-40B4-BE49-F238E27FC236}">
                <a16:creationId xmlns:a16="http://schemas.microsoft.com/office/drawing/2014/main" id="{20CE3735-EBD5-1281-4439-430B9D32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99" y="5650758"/>
            <a:ext cx="3326418" cy="11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7CAA1F1-FB8F-ED75-2127-EBE5C4B2E83E}"/>
              </a:ext>
            </a:extLst>
          </p:cNvPr>
          <p:cNvSpPr/>
          <p:nvPr/>
        </p:nvSpPr>
        <p:spPr>
          <a:xfrm>
            <a:off x="0" y="0"/>
            <a:ext cx="5888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1.2.1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Mechanism: Single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ABE1E619-B48F-A4A7-36C5-3571BC0D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113876-97E1-3E50-ABA8-BAE3B8A06CC5}"/>
              </a:ext>
            </a:extLst>
          </p:cNvPr>
          <p:cNvSpPr txBox="1"/>
          <p:nvPr/>
        </p:nvSpPr>
        <p:spPr>
          <a:xfrm>
            <a:off x="4108141" y="3358937"/>
            <a:ext cx="345037" cy="2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8594C89F-6EB2-40ED-2FDC-5F9A6939DEFE}"/>
              </a:ext>
            </a:extLst>
          </p:cNvPr>
          <p:cNvSpPr/>
          <p:nvPr/>
        </p:nvSpPr>
        <p:spPr>
          <a:xfrm>
            <a:off x="65140" y="604530"/>
            <a:ext cx="131752" cy="34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7DDEFC-3A84-C603-B4BC-B8240908CAEB}"/>
              </a:ext>
            </a:extLst>
          </p:cNvPr>
          <p:cNvSpPr/>
          <p:nvPr/>
        </p:nvSpPr>
        <p:spPr>
          <a:xfrm>
            <a:off x="2876698" y="2044162"/>
            <a:ext cx="680650" cy="2451055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A475C8-6600-7D92-69FC-F095E4853368}"/>
              </a:ext>
            </a:extLst>
          </p:cNvPr>
          <p:cNvSpPr/>
          <p:nvPr/>
        </p:nvSpPr>
        <p:spPr>
          <a:xfrm>
            <a:off x="5714643" y="1856721"/>
            <a:ext cx="745136" cy="101212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48533E-D395-599A-4C21-27D69C11E1F8}"/>
              </a:ext>
            </a:extLst>
          </p:cNvPr>
          <p:cNvSpPr/>
          <p:nvPr/>
        </p:nvSpPr>
        <p:spPr>
          <a:xfrm>
            <a:off x="2909559" y="2184629"/>
            <a:ext cx="467783" cy="1305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740688-AB78-A936-F3A4-8EEFF7908568}"/>
              </a:ext>
            </a:extLst>
          </p:cNvPr>
          <p:cNvSpPr/>
          <p:nvPr/>
        </p:nvSpPr>
        <p:spPr>
          <a:xfrm>
            <a:off x="5765482" y="1902561"/>
            <a:ext cx="495716" cy="58237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A7E32D8-9038-649E-1F9A-9FA30D24F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85500"/>
            <a:ext cx="2876698" cy="370224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D00462-47DC-286C-2876-40456036D491}"/>
              </a:ext>
            </a:extLst>
          </p:cNvPr>
          <p:cNvSpPr txBox="1"/>
          <p:nvPr/>
        </p:nvSpPr>
        <p:spPr>
          <a:xfrm>
            <a:off x="6738772" y="4898120"/>
            <a:ext cx="34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6B4AF5-5960-9CFC-77AC-5166F926EC4C}"/>
              </a:ext>
            </a:extLst>
          </p:cNvPr>
          <p:cNvSpPr txBox="1"/>
          <p:nvPr/>
        </p:nvSpPr>
        <p:spPr>
          <a:xfrm>
            <a:off x="7767472" y="4928496"/>
            <a:ext cx="34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FB9A009-2D41-3F39-56FA-86FFE6F00A1F}"/>
              </a:ext>
            </a:extLst>
          </p:cNvPr>
          <p:cNvSpPr txBox="1"/>
          <p:nvPr/>
        </p:nvSpPr>
        <p:spPr>
          <a:xfrm>
            <a:off x="1509594" y="470080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3BEF008-2DEC-4340-69B4-DBBB36CA5337}"/>
              </a:ext>
            </a:extLst>
          </p:cNvPr>
          <p:cNvSpPr txBox="1"/>
          <p:nvPr/>
        </p:nvSpPr>
        <p:spPr>
          <a:xfrm>
            <a:off x="3217023" y="6269080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7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77B9615-77CB-5E8E-42C1-86E0F0D3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2" y="2644243"/>
            <a:ext cx="8305405" cy="41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5ACD52-DB85-A5BC-714A-76132C73E48C}"/>
              </a:ext>
            </a:extLst>
          </p:cNvPr>
          <p:cNvSpPr/>
          <p:nvPr/>
        </p:nvSpPr>
        <p:spPr>
          <a:xfrm>
            <a:off x="0" y="0"/>
            <a:ext cx="5888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1.2.1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Mechanism: Single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7269C8-C488-7F2C-96B1-4AE682D2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C8CF90-7A5D-7BDD-63D0-90E35589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34" y="667946"/>
            <a:ext cx="1449285" cy="278145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9D1B7099-7396-C284-E328-A693C1C3FC5E}"/>
              </a:ext>
            </a:extLst>
          </p:cNvPr>
          <p:cNvSpPr/>
          <p:nvPr/>
        </p:nvSpPr>
        <p:spPr>
          <a:xfrm>
            <a:off x="65140" y="604530"/>
            <a:ext cx="131752" cy="341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1D0E5F-C2FB-E57E-B43C-1F8964B0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12" y="90030"/>
            <a:ext cx="3457548" cy="263383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ECDA4F-B585-7656-49B1-782475E07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551" y="388089"/>
            <a:ext cx="1634953" cy="22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825" y="0"/>
            <a:ext cx="7886700" cy="55019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Content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81825" y="6492875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BDD7E-F2AD-4138-802C-647B4193922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D3CD55-4769-9B26-453B-7CB3AFBC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173;p2">
            <a:extLst>
              <a:ext uri="{FF2B5EF4-FFF2-40B4-BE49-F238E27FC236}">
                <a16:creationId xmlns:a16="http://schemas.microsoft.com/office/drawing/2014/main" id="{F5BE371F-6220-7C02-A0A1-32D7BC54F3C6}"/>
              </a:ext>
            </a:extLst>
          </p:cNvPr>
          <p:cNvSpPr txBox="1">
            <a:spLocks/>
          </p:cNvSpPr>
          <p:nvPr/>
        </p:nvSpPr>
        <p:spPr>
          <a:xfrm>
            <a:off x="0" y="550190"/>
            <a:ext cx="9144000" cy="62577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+mn-cs"/>
              </a:defRPr>
            </a:lvl1pPr>
            <a:lvl2pPr marL="630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+mn-cs"/>
              </a:defRPr>
            </a:lvl2pPr>
            <a:lvl3pPr marL="91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+mn-cs"/>
              </a:defRPr>
            </a:lvl3pPr>
            <a:lvl4pPr marL="120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+mn-cs"/>
              </a:defRPr>
            </a:lvl4pPr>
            <a:lvl5pPr marL="149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>
              <a:spcBef>
                <a:spcPts val="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0.	Roadmap</a:t>
            </a:r>
            <a:endParaRPr lang="en-US" dirty="0"/>
          </a:p>
          <a:p>
            <a:pPr marL="268288" indent="-268288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AutoNum type="arabicPeriod"/>
            </a:pPr>
            <a:r>
              <a:rPr lang="en-US" sz="1600" dirty="0"/>
              <a:t>Introduction</a:t>
            </a:r>
          </a:p>
          <a:p>
            <a:pPr marL="573088" lvl="1" indent="-304799">
              <a:spcBef>
                <a:spcPts val="3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1.1 Motivation, Objective and Global Framework</a:t>
            </a:r>
            <a:endParaRPr lang="en-US" dirty="0"/>
          </a:p>
          <a:p>
            <a:pPr marL="357188" lvl="1" indent="-88900">
              <a:spcBef>
                <a:spcPts val="3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1.2 Related Works</a:t>
            </a:r>
            <a:endParaRPr lang="en-US" dirty="0"/>
          </a:p>
          <a:p>
            <a:pPr marL="357188" lvl="1" indent="-88900">
              <a:spcBef>
                <a:spcPts val="3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1.3 Contribution</a:t>
            </a:r>
            <a:endParaRPr lang="en-US" dirty="0"/>
          </a:p>
          <a:p>
            <a:pPr marL="268288" lvl="1" indent="-268288">
              <a:spcBef>
                <a:spcPts val="300"/>
              </a:spcBef>
              <a:buClr>
                <a:schemeClr val="dk1"/>
              </a:buClr>
              <a:buSzPts val="1600"/>
              <a:buFont typeface="Times New Roman"/>
              <a:buAutoNum type="arabicPeriod" startAt="2"/>
            </a:pPr>
            <a:r>
              <a:rPr lang="en-US" sz="1600" b="1" dirty="0"/>
              <a:t>System Setup and Functions</a:t>
            </a:r>
            <a:endParaRPr lang="en-US" dirty="0"/>
          </a:p>
          <a:p>
            <a:pPr marL="541338" lvl="1" indent="-271463">
              <a:spcBef>
                <a:spcPts val="3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2.1 System Setup</a:t>
            </a:r>
            <a:endParaRPr lang="en-US" dirty="0"/>
          </a:p>
          <a:p>
            <a:pPr marL="541338" lvl="1" indent="-271463">
              <a:spcBef>
                <a:spcPts val="3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2.2 Function Specifications</a:t>
            </a:r>
            <a:endParaRPr lang="en-US" sz="1600" b="1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3.	Frameworks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	3.1 Training Process</a:t>
            </a:r>
            <a:r>
              <a:rPr lang="zh-TW" altLang="en-US" sz="1600" dirty="0"/>
              <a:t> </a:t>
            </a:r>
            <a:r>
              <a:rPr lang="en-US" altLang="zh-TW" sz="1600" dirty="0"/>
              <a:t>and Inference Process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	</a:t>
            </a:r>
            <a:r>
              <a:rPr lang="en-US" sz="1600" dirty="0"/>
              <a:t>3.2 Methodology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4.	Experimental Results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	4.1 Data Collection and Metric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	4.2 Experimental Results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	4.3 Ablation</a:t>
            </a:r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dirty="0"/>
              <a:t>	4.4 Discussion</a:t>
            </a:r>
            <a:endParaRPr lang="en-US" dirty="0"/>
          </a:p>
          <a:p>
            <a:pPr marL="0" lvl="2" indent="0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5.   Conclusion</a:t>
            </a:r>
            <a:endParaRPr lang="en-US" dirty="0"/>
          </a:p>
          <a:p>
            <a:pPr marL="0" lvl="2" indent="0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R.  Reference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A. 	Appendix</a:t>
            </a:r>
            <a:endParaRPr lang="en-US" dirty="0"/>
          </a:p>
          <a:p>
            <a:pPr marL="269875" lvl="1" indent="-269875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1600" b="1" dirty="0"/>
              <a:t>Q. 	Q&amp;A</a:t>
            </a:r>
          </a:p>
        </p:txBody>
      </p:sp>
    </p:spTree>
    <p:extLst>
      <p:ext uri="{BB962C8B-B14F-4D97-AF65-F5344CB8AC3E}">
        <p14:creationId xmlns:p14="http://schemas.microsoft.com/office/powerpoint/2010/main" val="81172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23815" y="496678"/>
            <a:ext cx="2239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Self-Attention Layer: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730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1.2.1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??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Single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(2/2-1/2)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699" y="1679800"/>
            <a:ext cx="3526702" cy="53615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327974" y="67178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36440" y="915710"/>
            <a:ext cx="5843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Query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79669" y="898689"/>
            <a:ext cx="536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Value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688" r="2981"/>
          <a:stretch/>
        </p:blipFill>
        <p:spPr>
          <a:xfrm>
            <a:off x="4101946" y="2999503"/>
            <a:ext cx="5042054" cy="385849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96963" y="6227600"/>
            <a:ext cx="43374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</a:t>
            </a:r>
            <a:r>
              <a:rPr kumimoji="0" lang="en-US" altLang="zh-TW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a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 sequence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ultiplied by a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??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weight matrix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become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,a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,a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,…,a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endParaRPr kumimoji="0" lang="zh-TW" altLang="en-US" sz="13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52578" y="6454973"/>
            <a:ext cx="13260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input: x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x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,.., x</a:t>
            </a:r>
            <a:r>
              <a:rPr kumimoji="0" lang="en-US" altLang="zh-TW" sz="1300" b="0" i="0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endParaRPr kumimoji="0" lang="zh-TW" altLang="en-US" sz="13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8957" y="4387372"/>
            <a:ext cx="4421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(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q,k,v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):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Each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12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</a:t>
            </a:r>
            <a:r>
              <a:rPr kumimoji="0" lang="en-US" altLang="zh-TW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 is multiplied by a different vector: q, k, v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56836" y="3872373"/>
            <a:ext cx="4799417" cy="3535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5275" y="3011550"/>
            <a:ext cx="30203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Soft-max: Normalizing the </a:t>
            </a:r>
            <a:r>
              <a:rPr kumimoji="0" lang="el-GR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 &lt; 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&lt;1</a:t>
            </a:r>
            <a:endParaRPr kumimoji="0" lang="zh-TW" altLang="en-US" sz="12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98" y="4593309"/>
            <a:ext cx="313739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query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(self as </a:t>
            </a:r>
            <a:r>
              <a:rPr kumimoji="0" lang="en-US" altLang="zh-TW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template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為了去匹配其他人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1000" b="0" i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q</a:t>
            </a:r>
            <a:r>
              <a: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0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1000" b="0" i="1" u="none" strike="noStrike" kern="1200" cap="none" spc="0" normalizeH="0" baseline="3000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endParaRPr kumimoji="0" lang="en-US" altLang="zh-TW" sz="1000" b="0" i="1" u="none" strike="noStrike" kern="1200" cap="none" spc="0" normalizeH="0" baseline="3000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(2) 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key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(as </a:t>
            </a:r>
            <a:r>
              <a:rPr kumimoji="0" lang="en-US" altLang="zh-TW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patch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within search region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為了被匹配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)</a:t>
            </a:r>
          </a:p>
          <a:p>
            <a:pPr marL="0" marR="0" lvl="0" indent="2079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000" b="0" i="1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1000" b="0" i="1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endParaRPr kumimoji="0" lang="en-US" altLang="zh-TW" sz="1000" b="0" i="1" u="none" strike="noStrike" kern="1200" cap="none" spc="0" normalizeH="0" baseline="3000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(3)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V: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value (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被抽取出來的資訊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1000" b="0" i="1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endParaRPr kumimoji="0" lang="en-US" altLang="zh-TW" sz="10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Weight (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/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is trained and initialized randomly.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左大括弧 28"/>
          <p:cNvSpPr/>
          <p:nvPr/>
        </p:nvSpPr>
        <p:spPr>
          <a:xfrm>
            <a:off x="0" y="4679023"/>
            <a:ext cx="154292" cy="7314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966" y="799130"/>
            <a:ext cx="5762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Three elements &lt;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K, V&gt;: represents attention mechanism.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he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similarity between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Query 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Key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and assigns the value of Value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according to the similarity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Definition of Attention formula: </a:t>
            </a:r>
          </a:p>
        </p:txBody>
      </p:sp>
      <p:sp>
        <p:nvSpPr>
          <p:cNvPr id="7" name="矩形 6"/>
          <p:cNvSpPr/>
          <p:nvPr/>
        </p:nvSpPr>
        <p:spPr>
          <a:xfrm>
            <a:off x="2971800" y="1679800"/>
            <a:ext cx="1391478" cy="53615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007877" y="2185956"/>
                <a:ext cx="53045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US" altLang="zh-TW" sz="1300" b="0" i="1" u="none" strike="noStrike" kern="1200" cap="none" spc="0" normalizeH="0" baseline="-25000" noProof="0" dirty="0" err="1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acc>
                    <m:r>
                      <a:rPr kumimoji="0" lang="en-US" altLang="zh-TW" sz="13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</a:t>
                </a:r>
                <a:r>
                  <a:rPr kumimoji="0" lang="en-US" altLang="zh-TW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softmax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()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similarity</a:t>
                </a:r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between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template </a:t>
                </a:r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Query 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Q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search patch </a:t>
                </a:r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Key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K,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as weight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 V. Important V has the higher weight.</a:t>
                </a:r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877" y="2185956"/>
                <a:ext cx="5304515" cy="492443"/>
              </a:xfrm>
              <a:prstGeom prst="rect">
                <a:avLst/>
              </a:prstGeom>
              <a:blipFill>
                <a:blip r:embed="rId5"/>
                <a:stretch>
                  <a:fillRect l="-115" t="-1250" r="-574" b="-1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6963" y="3264520"/>
                <a:ext cx="3982498" cy="92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9388" marR="0" lvl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(</a:t>
                </a:r>
                <a:r>
                  <a:rPr kumimoji="0" lang="en-US" altLang="zh-TW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q,k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kumimoji="0" lang="el-GR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α</a:t>
                </a:r>
                <a:r>
                  <a:rPr kumimoji="0" lang="el-GR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1,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: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Calculate the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similarity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of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q, k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each query q pays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attention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to each key k.</a:t>
                </a:r>
              </a:p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- Scale Dot-Product: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S(q</a:t>
                </a:r>
                <a:r>
                  <a:rPr kumimoji="0" lang="en-US" altLang="zh-TW" sz="13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k</a:t>
                </a:r>
                <a:r>
                  <a:rPr kumimoji="0" lang="en-US" altLang="zh-TW" sz="13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</a:t>
                </a:r>
                <a:r>
                  <a:rPr kumimoji="0" lang="el-GR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α</a:t>
                </a:r>
                <a:r>
                  <a:rPr kumimoji="0" lang="el-GR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1,1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S(q</a:t>
                </a:r>
                <a:r>
                  <a:rPr kumimoji="0" lang="en-US" altLang="zh-TW" sz="13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k</a:t>
                </a:r>
                <a:r>
                  <a:rPr kumimoji="0" lang="en-US" altLang="zh-TW" sz="13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</a:t>
                </a:r>
                <a:r>
                  <a:rPr kumimoji="0" lang="el-GR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α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1,2</a:t>
                </a:r>
              </a:p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- </a:t>
                </a:r>
                <a:r>
                  <a:rPr kumimoji="0" lang="el-GR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α</a:t>
                </a:r>
                <a:r>
                  <a:rPr kumimoji="0" lang="el-GR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1,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q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zh-TW" altLang="en-US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・</a:t>
                </a:r>
                <a:r>
                  <a:rPr kumimoji="0" lang="en-US" altLang="zh-TW" sz="13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kumimoji="0" lang="en-US" altLang="zh-TW" sz="13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</m:rad>
                  </m:oMath>
                </a14:m>
                <a:r>
                  <a:rPr kumimoji="0" lang="en-US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i=1~I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3" y="3264520"/>
                <a:ext cx="3982498" cy="920701"/>
              </a:xfrm>
              <a:prstGeom prst="rect">
                <a:avLst/>
              </a:prstGeom>
              <a:blipFill>
                <a:blip r:embed="rId6"/>
                <a:stretch>
                  <a:fillRect l="-153" t="-662" b="-3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81947" y="2800267"/>
                <a:ext cx="467762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4.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TW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q,k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kumimoji="0" lang="el-GR" altLang="zh-TW" sz="1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α</a:t>
                </a:r>
                <a:r>
                  <a:rPr kumimoji="0" lang="el-GR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1,</a:t>
                </a:r>
                <a:r>
                  <a:rPr kumimoji="0" lang="en-US" altLang="zh-TW" sz="13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l-GR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l-GR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US" altLang="zh-TW" sz="13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Output the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attention Weight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0" lang="el-GR" altLang="zh-TW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US" altLang="zh-TW" sz="1300" b="0" i="1" u="none" strike="noStrike" kern="1200" cap="none" spc="0" normalizeH="0" baseline="-25000" noProof="0" dirty="0" err="1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kumimoji="0" lang="zh-TW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 </a:t>
                </a:r>
                <a:r>
                  <a:rPr kumimoji="0" lang="en-US" altLang="zh-TW" sz="1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softmax</a:t>
                </a:r>
                <a:r>
                  <a:rPr kumimoji="0" lang="en-US" altLang="zh-TW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()</a:t>
                </a:r>
                <a:endParaRPr kumimoji="0" lang="zh-TW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7" y="2800267"/>
                <a:ext cx="4677627" cy="292388"/>
              </a:xfrm>
              <a:prstGeom prst="rect">
                <a:avLst/>
              </a:prstGeom>
              <a:blipFill>
                <a:blip r:embed="rId7"/>
                <a:stretch>
                  <a:fillRect l="-261" t="-2083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3968161" y="1972486"/>
            <a:ext cx="288675" cy="279013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74334" y="1969461"/>
            <a:ext cx="1854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dimensions of q and k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618" y="4619157"/>
            <a:ext cx="1389880" cy="114144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1394812" y="3879999"/>
            <a:ext cx="319937" cy="27387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795263-BFCF-41A0-8064-27825C8040FC}"/>
              </a:ext>
            </a:extLst>
          </p:cNvPr>
          <p:cNvSpPr txBox="1"/>
          <p:nvPr/>
        </p:nvSpPr>
        <p:spPr>
          <a:xfrm>
            <a:off x="4644281" y="1772433"/>
            <a:ext cx="376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where V=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word in the sentence or the pixel at the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D2E803-4F3E-4879-AF1D-AB9E87A840C2}"/>
              </a:ext>
            </a:extLst>
          </p:cNvPr>
          <p:cNvSpPr txBox="1"/>
          <p:nvPr/>
        </p:nvSpPr>
        <p:spPr>
          <a:xfrm>
            <a:off x="3216845" y="6438903"/>
            <a:ext cx="142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Word of sentence 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Pixel of image: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8790FE8-08C0-4885-A101-6C099BC852A9}"/>
              </a:ext>
            </a:extLst>
          </p:cNvPr>
          <p:cNvSpPr txBox="1"/>
          <p:nvPr/>
        </p:nvSpPr>
        <p:spPr>
          <a:xfrm>
            <a:off x="3964244" y="6134552"/>
            <a:ext cx="1455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J: 1x1 spatial conv as weight w 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0EFD0D6-AECA-470D-8569-046D6BF9B396}"/>
              </a:ext>
            </a:extLst>
          </p:cNvPr>
          <p:cNvSpPr txBox="1"/>
          <p:nvPr/>
        </p:nvSpPr>
        <p:spPr>
          <a:xfrm>
            <a:off x="4159686" y="5557124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J: 1x1 spatial conv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weight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q1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k1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v1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63962" y="812789"/>
            <a:ext cx="3180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Ex: a sentence consists of 4 Words: It is my dog.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Q: current word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 pixel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K: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other 3 words or neighbor pixels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the dimension of q and k</a:t>
            </a:r>
            <a:endParaRPr kumimoji="0" lang="en-US" altLang="zh-TW" sz="1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63961" y="25596"/>
            <a:ext cx="331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F: -Why? Create the K, Q, V for each word or pixel by linear transformation (1x1 convolution).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Because the same word has a different meaning in the different combinations.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4E520E-BD41-4C67-BC81-46ECF17FF30D}"/>
              </a:ext>
            </a:extLst>
          </p:cNvPr>
          <p:cNvSpPr txBox="1"/>
          <p:nvPr/>
        </p:nvSpPr>
        <p:spPr>
          <a:xfrm>
            <a:off x="853316" y="2178784"/>
            <a:ext cx="235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 of pixel value V: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B684385B-DA81-4ED5-95B1-94450A90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4B36A1-F704-41D0-BB5A-162B2F27062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A56AE81C-9667-4B2C-8177-22FBF4D46A20}"/>
              </a:ext>
            </a:extLst>
          </p:cNvPr>
          <p:cNvSpPr/>
          <p:nvPr/>
        </p:nvSpPr>
        <p:spPr>
          <a:xfrm>
            <a:off x="897819" y="1762064"/>
            <a:ext cx="163101" cy="377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2B8EDB3-F5F8-4096-AE56-DA0EBE918613}"/>
              </a:ext>
            </a:extLst>
          </p:cNvPr>
          <p:cNvSpPr txBox="1"/>
          <p:nvPr/>
        </p:nvSpPr>
        <p:spPr>
          <a:xfrm>
            <a:off x="5504402" y="5557124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1x1 spatial conv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weight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q2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k2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w</a:t>
            </a:r>
            <a:r>
              <a:rPr kumimoji="0" lang="en-US" altLang="zh-TW" sz="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v2</a:t>
            </a: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B2FA0E-8F3F-47AE-83CF-39C15979BFCF}"/>
              </a:ext>
            </a:extLst>
          </p:cNvPr>
          <p:cNvSpPr txBox="1"/>
          <p:nvPr/>
        </p:nvSpPr>
        <p:spPr>
          <a:xfrm>
            <a:off x="2746984" y="1963204"/>
            <a:ext cx="127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F5AF8E-6F7D-4C46-A9AF-A0F1A0E45B9E}"/>
              </a:ext>
            </a:extLst>
          </p:cNvPr>
          <p:cNvSpPr txBox="1"/>
          <p:nvPr/>
        </p:nvSpPr>
        <p:spPr>
          <a:xfrm>
            <a:off x="6190274" y="2651870"/>
            <a:ext cx="174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3C914A1-C207-43F8-8194-2BCB6729CF22}"/>
              </a:ext>
            </a:extLst>
          </p:cNvPr>
          <p:cNvSpPr/>
          <p:nvPr/>
        </p:nvSpPr>
        <p:spPr>
          <a:xfrm>
            <a:off x="2005595" y="1837022"/>
            <a:ext cx="150704" cy="23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E1B9080-8D5C-4705-B545-77279D520492}"/>
              </a:ext>
            </a:extLst>
          </p:cNvPr>
          <p:cNvSpPr/>
          <p:nvPr/>
        </p:nvSpPr>
        <p:spPr>
          <a:xfrm>
            <a:off x="4256836" y="5146785"/>
            <a:ext cx="20348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9ACCAD7A-71E5-422E-88E1-3408DF0B74CD}"/>
              </a:ext>
            </a:extLst>
          </p:cNvPr>
          <p:cNvSpPr/>
          <p:nvPr/>
        </p:nvSpPr>
        <p:spPr>
          <a:xfrm>
            <a:off x="5861531" y="860155"/>
            <a:ext cx="182395" cy="20433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C3F1D6-EC0E-77E8-F66C-4762A108A004}"/>
              </a:ext>
            </a:extLst>
          </p:cNvPr>
          <p:cNvSpPr txBox="1"/>
          <p:nvPr/>
        </p:nvSpPr>
        <p:spPr>
          <a:xfrm>
            <a:off x="4009342" y="5316062"/>
            <a:ext cx="481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θ(x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3E6A86-FD46-2DB9-2634-58AA9FD16D14}"/>
              </a:ext>
            </a:extLst>
          </p:cNvPr>
          <p:cNvSpPr txBox="1"/>
          <p:nvPr/>
        </p:nvSpPr>
        <p:spPr>
          <a:xfrm>
            <a:off x="4385986" y="5316062"/>
            <a:ext cx="56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φ(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φ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EE0775F-B09A-1B92-719E-1AA0A3259F38}"/>
              </a:ext>
            </a:extLst>
          </p:cNvPr>
          <p:cNvSpPr txBox="1"/>
          <p:nvPr/>
        </p:nvSpPr>
        <p:spPr>
          <a:xfrm>
            <a:off x="4756192" y="5316062"/>
            <a:ext cx="637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g(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BF653E4-B5DA-A38F-BEAF-49C0C522D414}"/>
              </a:ext>
            </a:extLst>
          </p:cNvPr>
          <p:cNvSpPr txBox="1"/>
          <p:nvPr/>
        </p:nvSpPr>
        <p:spPr>
          <a:xfrm>
            <a:off x="2769120" y="1704913"/>
            <a:ext cx="34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FEF1BBF-F70C-65F8-23DA-B2143709DB19}"/>
                  </a:ext>
                </a:extLst>
              </p:cNvPr>
              <p:cNvSpPr txBox="1"/>
              <p:nvPr/>
            </p:nvSpPr>
            <p:spPr>
              <a:xfrm>
                <a:off x="2999694" y="1735174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FEF1BBF-F70C-65F8-23DA-B2143709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94" y="1735174"/>
                <a:ext cx="609018" cy="246221"/>
              </a:xfrm>
              <a:prstGeom prst="rect">
                <a:avLst/>
              </a:prstGeom>
              <a:blipFill>
                <a:blip r:embed="rId9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2751FC-2FF0-DC14-EEFE-4454891DA5DF}"/>
              </a:ext>
            </a:extLst>
          </p:cNvPr>
          <p:cNvSpPr txBox="1"/>
          <p:nvPr/>
        </p:nvSpPr>
        <p:spPr>
          <a:xfrm>
            <a:off x="3534135" y="1586522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AC582CC-A07A-04D2-297C-6F08A330CB70}"/>
              </a:ext>
            </a:extLst>
          </p:cNvPr>
          <p:cNvSpPr txBox="1"/>
          <p:nvPr/>
        </p:nvSpPr>
        <p:spPr>
          <a:xfrm>
            <a:off x="1816147" y="1671468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8AA94D9-8BCB-C019-F26B-A495A669C447}"/>
              </a:ext>
            </a:extLst>
          </p:cNvPr>
          <p:cNvSpPr txBox="1"/>
          <p:nvPr/>
        </p:nvSpPr>
        <p:spPr>
          <a:xfrm>
            <a:off x="1684748" y="4605484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7089E6B-FD95-0B94-DC66-3089A6544B14}"/>
              </a:ext>
            </a:extLst>
          </p:cNvPr>
          <p:cNvSpPr txBox="1"/>
          <p:nvPr/>
        </p:nvSpPr>
        <p:spPr>
          <a:xfrm>
            <a:off x="2231438" y="4762447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8B926BC9-584E-CA46-2694-0ADDDBABB852}"/>
              </a:ext>
            </a:extLst>
          </p:cNvPr>
          <p:cNvSpPr/>
          <p:nvPr/>
        </p:nvSpPr>
        <p:spPr>
          <a:xfrm>
            <a:off x="104801" y="4402010"/>
            <a:ext cx="154292" cy="2181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776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30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1.2.1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Mechanism: Single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(2/2-2/2)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??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55610"/>
            <a:ext cx="2239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Self-Attention Layer: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003" y="2243511"/>
            <a:ext cx="306333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TW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Self-attention parallel processing </a:t>
            </a:r>
            <a:endParaRPr kumimoji="0" lang="zh-TW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951" y="3460597"/>
            <a:ext cx="5106049" cy="332010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54" y="1279438"/>
            <a:ext cx="1098092" cy="44858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522" y="1281947"/>
            <a:ext cx="1033100" cy="44858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972" y="347432"/>
            <a:ext cx="4629978" cy="320269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5508" y="753753"/>
            <a:ext cx="5014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                      The final output size is same as the input sequence. </a:t>
            </a:r>
          </a:p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kumimoji="0" lang="en-US" altLang="zh-TW" sz="1400" b="0" i="0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the first vector (word or character) of the requested sequence.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8924" y="1753688"/>
                <a:ext cx="4081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9388" marR="0" lvl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Multiply the obtained attention weight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l-GR" altLang="zh-TW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l-GR" altLang="zh-TW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kumimoji="0" lang="el-GR" altLang="zh-TW" sz="1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0" lang="el-GR" altLang="zh-TW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US" altLang="zh-TW" sz="1400" b="0" i="1" u="none" strike="noStrike" kern="1200" cap="none" spc="0" normalizeH="0" baseline="-25000" noProof="0" dirty="0" err="1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v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to obtain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TW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which is a weighted sum.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4" y="1753688"/>
                <a:ext cx="4081584" cy="523220"/>
              </a:xfrm>
              <a:prstGeom prst="rect">
                <a:avLst/>
              </a:prstGeom>
              <a:blipFill>
                <a:blip r:embed="rId6"/>
                <a:stretch>
                  <a:fillRect l="-448" t="-2326" b="-10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862" y="5423344"/>
            <a:ext cx="1761486" cy="14346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6257480"/>
            <a:ext cx="36437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Converted to matrix multiplication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can use GPU to accelerate the calculation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11" y="2489732"/>
            <a:ext cx="3592755" cy="386137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603088C-39DA-48D8-9C9C-AC5F49BAEE64}"/>
              </a:ext>
            </a:extLst>
          </p:cNvPr>
          <p:cNvSpPr txBox="1"/>
          <p:nvPr/>
        </p:nvSpPr>
        <p:spPr>
          <a:xfrm>
            <a:off x="296696" y="1243576"/>
            <a:ext cx="1335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 as Natural Language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9F463B-7D9F-4F6A-9B60-D8719AE9DA62}"/>
              </a:ext>
            </a:extLst>
          </p:cNvPr>
          <p:cNvSpPr txBox="1"/>
          <p:nvPr/>
        </p:nvSpPr>
        <p:spPr>
          <a:xfrm>
            <a:off x="296696" y="2910879"/>
            <a:ext cx="73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1x1 conv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CAD401-9FE3-4E05-804F-EC8B76A0CF7B}"/>
              </a:ext>
            </a:extLst>
          </p:cNvPr>
          <p:cNvSpPr/>
          <p:nvPr/>
        </p:nvSpPr>
        <p:spPr>
          <a:xfrm>
            <a:off x="2138363" y="4420418"/>
            <a:ext cx="414337" cy="308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94A919-7B54-4980-B3E0-4CA81D0D56E8}"/>
              </a:ext>
            </a:extLst>
          </p:cNvPr>
          <p:cNvSpPr/>
          <p:nvPr/>
        </p:nvSpPr>
        <p:spPr>
          <a:xfrm>
            <a:off x="1676401" y="4381500"/>
            <a:ext cx="934858" cy="40721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7B03F8-D9D1-4BC3-B35C-F531EEFA8BA7}"/>
              </a:ext>
            </a:extLst>
          </p:cNvPr>
          <p:cNvSpPr/>
          <p:nvPr/>
        </p:nvSpPr>
        <p:spPr>
          <a:xfrm>
            <a:off x="824491" y="5058165"/>
            <a:ext cx="2690285" cy="6142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896554-4937-40EA-BABB-F59252BDF6D7}"/>
              </a:ext>
            </a:extLst>
          </p:cNvPr>
          <p:cNvSpPr txBox="1"/>
          <p:nvPr/>
        </p:nvSpPr>
        <p:spPr>
          <a:xfrm>
            <a:off x="2670573" y="443629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 NL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D154BA0-61CF-406B-A16E-5F1CB7914588}"/>
              </a:ext>
            </a:extLst>
          </p:cNvPr>
          <p:cNvSpPr txBox="1"/>
          <p:nvPr/>
        </p:nvSpPr>
        <p:spPr>
          <a:xfrm>
            <a:off x="-42820" y="5980481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as NL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1B23CE-74B5-4FD5-9C4F-F6C9889DACEE}"/>
              </a:ext>
            </a:extLst>
          </p:cNvPr>
          <p:cNvSpPr/>
          <p:nvPr/>
        </p:nvSpPr>
        <p:spPr>
          <a:xfrm>
            <a:off x="4478016" y="1928723"/>
            <a:ext cx="256960" cy="406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3E87617-5D9E-4EC5-A07F-1A47DEA02DCE}"/>
              </a:ext>
            </a:extLst>
          </p:cNvPr>
          <p:cNvSpPr txBox="1"/>
          <p:nvPr/>
        </p:nvSpPr>
        <p:spPr>
          <a:xfrm>
            <a:off x="6500473" y="24266"/>
            <a:ext cx="2832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F: Enhance information form all elements by Q K correlation matrix as similarity weight to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Correlation: enhance the similar elements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D79F77-BA04-40CC-915F-35FD88045650}"/>
              </a:ext>
            </a:extLst>
          </p:cNvPr>
          <p:cNvSpPr/>
          <p:nvPr/>
        </p:nvSpPr>
        <p:spPr>
          <a:xfrm>
            <a:off x="5835408" y="5758626"/>
            <a:ext cx="355987" cy="751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CA0A99-F2B2-48E8-9DAA-7A4AE3017C4A}"/>
              </a:ext>
            </a:extLst>
          </p:cNvPr>
          <p:cNvSpPr/>
          <p:nvPr/>
        </p:nvSpPr>
        <p:spPr>
          <a:xfrm>
            <a:off x="6560528" y="6255395"/>
            <a:ext cx="298583" cy="293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A15D11-117A-48BB-BBA8-DB1474691212}"/>
              </a:ext>
            </a:extLst>
          </p:cNvPr>
          <p:cNvSpPr/>
          <p:nvPr/>
        </p:nvSpPr>
        <p:spPr>
          <a:xfrm>
            <a:off x="6191395" y="6037280"/>
            <a:ext cx="355987" cy="48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8B35232-5B1A-43A9-B808-4E24C5A8C817}"/>
              </a:ext>
            </a:extLst>
          </p:cNvPr>
          <p:cNvSpPr txBox="1"/>
          <p:nvPr/>
        </p:nvSpPr>
        <p:spPr>
          <a:xfrm>
            <a:off x="2310545" y="3437348"/>
            <a:ext cx="73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1x1 conv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82C708-A21D-4325-9EE6-765342CD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4B36A1-F704-41D0-BB5A-162B2F27062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85AF84EB-263D-43DF-A3FF-DA98CFA6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52" y="719281"/>
            <a:ext cx="780206" cy="338774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1303D35-CF52-49F2-A207-64D4E354A9ED}"/>
              </a:ext>
            </a:extLst>
          </p:cNvPr>
          <p:cNvSpPr txBox="1"/>
          <p:nvPr/>
        </p:nvSpPr>
        <p:spPr>
          <a:xfrm>
            <a:off x="5712076" y="6449839"/>
            <a:ext cx="176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weight’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57F00A-4886-4EA5-BC0D-973904BBD376}"/>
              </a:ext>
            </a:extLst>
          </p:cNvPr>
          <p:cNvSpPr txBox="1"/>
          <p:nvPr/>
        </p:nvSpPr>
        <p:spPr>
          <a:xfrm>
            <a:off x="2615774" y="2962721"/>
            <a:ext cx="12285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W(512x512)  diagonal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= W x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8BE4CE2-7D42-46A0-B0D7-364245456B04}"/>
              </a:ext>
            </a:extLst>
          </p:cNvPr>
          <p:cNvSpPr/>
          <p:nvPr/>
        </p:nvSpPr>
        <p:spPr>
          <a:xfrm>
            <a:off x="65619" y="5719215"/>
            <a:ext cx="150877" cy="4914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6FE7528-654F-CA00-E3AD-A2AB4AAB713A}"/>
              </a:ext>
            </a:extLst>
          </p:cNvPr>
          <p:cNvSpPr txBox="1"/>
          <p:nvPr/>
        </p:nvSpPr>
        <p:spPr>
          <a:xfrm>
            <a:off x="372043" y="5610201"/>
            <a:ext cx="4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A7A325E-F8CA-60CB-8C85-BA55C31A8E73}"/>
              </a:ext>
            </a:extLst>
          </p:cNvPr>
          <p:cNvSpPr txBox="1"/>
          <p:nvPr/>
        </p:nvSpPr>
        <p:spPr>
          <a:xfrm>
            <a:off x="6662446" y="6449840"/>
            <a:ext cx="112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好像寫反了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1,1; 1,2; …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F7107F-8ABE-E21D-3A0E-7A08FC430416}"/>
              </a:ext>
            </a:extLst>
          </p:cNvPr>
          <p:cNvSpPr txBox="1"/>
          <p:nvPr/>
        </p:nvSpPr>
        <p:spPr>
          <a:xfrm>
            <a:off x="1431257" y="4886962"/>
            <a:ext cx="2009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好像寫反了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1,1; 1,2; …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9B800BE-355B-CE12-6F6B-ED447FC4EC52}"/>
              </a:ext>
            </a:extLst>
          </p:cNvPr>
          <p:cNvSpPr txBox="1"/>
          <p:nvPr/>
        </p:nvSpPr>
        <p:spPr>
          <a:xfrm>
            <a:off x="2961057" y="3807227"/>
            <a:ext cx="883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θ(x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35E4127-538D-5B80-F07A-57A756F12435}"/>
              </a:ext>
            </a:extLst>
          </p:cNvPr>
          <p:cNvSpPr txBox="1"/>
          <p:nvPr/>
        </p:nvSpPr>
        <p:spPr>
          <a:xfrm>
            <a:off x="2936896" y="4040412"/>
            <a:ext cx="7523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φ(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φ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DABF145-B3E7-7A4A-8A2A-37A8DA8A8BDC}"/>
              </a:ext>
            </a:extLst>
          </p:cNvPr>
          <p:cNvSpPr txBox="1"/>
          <p:nvPr/>
        </p:nvSpPr>
        <p:spPr>
          <a:xfrm>
            <a:off x="2948854" y="4237035"/>
            <a:ext cx="8496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g(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kumimoji="0" lang="en-US" altLang="zh-TW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kumimoji="0" lang="en-US" altLang="zh-TW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kumimoji="0" lang="en-US" altLang="zh-TW" sz="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3042EAA-0C68-A6CA-806C-1EE30E35CCEA}"/>
              </a:ext>
            </a:extLst>
          </p:cNvPr>
          <p:cNvSpPr txBox="1"/>
          <p:nvPr/>
        </p:nvSpPr>
        <p:spPr>
          <a:xfrm>
            <a:off x="5528568" y="3590612"/>
            <a:ext cx="4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9E37016-BFDA-70D6-0CEF-EC57CB889FCC}"/>
              </a:ext>
            </a:extLst>
          </p:cNvPr>
          <p:cNvSpPr txBox="1"/>
          <p:nvPr/>
        </p:nvSpPr>
        <p:spPr>
          <a:xfrm>
            <a:off x="4492559" y="555848"/>
            <a:ext cx="4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CCA3409-68A0-D304-29D3-91C3EC4FA710}"/>
              </a:ext>
            </a:extLst>
          </p:cNvPr>
          <p:cNvSpPr txBox="1"/>
          <p:nvPr/>
        </p:nvSpPr>
        <p:spPr>
          <a:xfrm>
            <a:off x="271807" y="820533"/>
            <a:ext cx="4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E1308D2-0AF5-9662-3E2F-8BFD777E275F}"/>
                  </a:ext>
                </a:extLst>
              </p:cNvPr>
              <p:cNvSpPr txBox="1"/>
              <p:nvPr/>
            </p:nvSpPr>
            <p:spPr>
              <a:xfrm>
                <a:off x="1561586" y="4348202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E1308D2-0AF5-9662-3E2F-8BFD777E2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586" y="4348202"/>
                <a:ext cx="609018" cy="246221"/>
              </a:xfrm>
              <a:prstGeom prst="rect">
                <a:avLst/>
              </a:prstGeom>
              <a:blipFill>
                <a:blip r:embed="rId10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>
            <a:extLst>
              <a:ext uri="{FF2B5EF4-FFF2-40B4-BE49-F238E27FC236}">
                <a16:creationId xmlns:a16="http://schemas.microsoft.com/office/drawing/2014/main" id="{17669ECC-E6AA-355A-6B2F-962FB58D8DA3}"/>
              </a:ext>
            </a:extLst>
          </p:cNvPr>
          <p:cNvSpPr txBox="1"/>
          <p:nvPr/>
        </p:nvSpPr>
        <p:spPr>
          <a:xfrm>
            <a:off x="1902598" y="4274492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D91A9BA-D80A-F169-160D-56D685EFA20C}"/>
              </a:ext>
            </a:extLst>
          </p:cNvPr>
          <p:cNvSpPr txBox="1"/>
          <p:nvPr/>
        </p:nvSpPr>
        <p:spPr>
          <a:xfrm>
            <a:off x="665226" y="3865775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520A7A4-6D24-215D-02F4-4F518602FD1C}"/>
              </a:ext>
            </a:extLst>
          </p:cNvPr>
          <p:cNvSpPr txBox="1"/>
          <p:nvPr/>
        </p:nvSpPr>
        <p:spPr>
          <a:xfrm>
            <a:off x="4092624" y="5645081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31B6670-3BB2-18AF-F3BF-879991846EBF}"/>
              </a:ext>
            </a:extLst>
          </p:cNvPr>
          <p:cNvSpPr txBox="1"/>
          <p:nvPr/>
        </p:nvSpPr>
        <p:spPr>
          <a:xfrm>
            <a:off x="-76974" y="5334512"/>
            <a:ext cx="127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Pixel-wise self-attention similarity weight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76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07" y="-23964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1.2.2 Related Works: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Mechanism: Multi-Head Self-Attention (MSA)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160" y="4446968"/>
            <a:ext cx="2266754" cy="18285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3862193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Visualization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Single-head </a:t>
            </a:r>
          </a:p>
        </p:txBody>
      </p:sp>
      <p:sp>
        <p:nvSpPr>
          <p:cNvPr id="11" name="矩形 10"/>
          <p:cNvSpPr/>
          <p:nvPr/>
        </p:nvSpPr>
        <p:spPr>
          <a:xfrm>
            <a:off x="275333" y="6365951"/>
            <a:ext cx="593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relationship between the two words, the thicker line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means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deeper the connection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Different sets of q and k have different results and have different information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3085" y="4108414"/>
            <a:ext cx="1281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Multi-head</a:t>
            </a: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2651660" y="3862193"/>
            <a:ext cx="9939" cy="24133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r="55127"/>
          <a:stretch/>
        </p:blipFill>
        <p:spPr>
          <a:xfrm>
            <a:off x="2767345" y="4478494"/>
            <a:ext cx="2112768" cy="175513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56" y="4330240"/>
            <a:ext cx="3794387" cy="187946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07826" y="613706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 </a:t>
            </a:r>
          </a:p>
        </p:txBody>
      </p:sp>
      <p:sp>
        <p:nvSpPr>
          <p:cNvPr id="20" name="矩形 19"/>
          <p:cNvSpPr/>
          <p:nvPr/>
        </p:nvSpPr>
        <p:spPr>
          <a:xfrm>
            <a:off x="6651067" y="6137061"/>
            <a:ext cx="570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555975" y="461665"/>
            <a:ext cx="3588026" cy="2404990"/>
            <a:chOff x="2355159" y="1227989"/>
            <a:chExt cx="4190794" cy="268080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3365" y="1227989"/>
              <a:ext cx="1773428" cy="2409825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5159" y="1227989"/>
              <a:ext cx="1914525" cy="2409825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5159" y="3637814"/>
              <a:ext cx="4190794" cy="270984"/>
            </a:xfrm>
            <a:prstGeom prst="rect">
              <a:avLst/>
            </a:prstGeom>
          </p:spPr>
        </p:pic>
      </p:grpSp>
      <p:sp>
        <p:nvSpPr>
          <p:cNvPr id="29" name="矩形 28"/>
          <p:cNvSpPr/>
          <p:nvPr/>
        </p:nvSpPr>
        <p:spPr>
          <a:xfrm>
            <a:off x="2" y="462413"/>
            <a:ext cx="596347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Multi-head self-attention layer: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 words of sentence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Found it beneficial to linearly project the Q, K and V </a:t>
            </a:r>
            <a:r>
              <a:rPr kumimoji="0" lang="en-US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times with different, learned linear projections to </a:t>
            </a:r>
            <a:r>
              <a:rPr kumimoji="0" lang="en-US" altLang="zh-TW" sz="1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1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kumimoji="0" lang="en-US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dimensions.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Single attention function with </a:t>
            </a:r>
            <a:r>
              <a:rPr kumimoji="0" lang="en-US" altLang="zh-TW" sz="1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model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-dimensional </a:t>
            </a:r>
            <a:r>
              <a:rPr kumimoji="0" lang="en-US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  <a:p>
            <a:pPr marL="536575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Each head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focuses on different information,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some only care about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local information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some only care about </a:t>
            </a:r>
            <a:r>
              <a:rPr kumimoji="0" lang="zh-TW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global information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kumimoji="0" lang="zh-TW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ex: 2-head self-attention: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Split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q, k, v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into two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q, k, v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q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i,1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only be multiplied by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i,1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get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finally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i,1.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Concate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i,1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b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i,2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together, multiply it by a transform, and do dimensionality reduction to get the final 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kumimoji="0" lang="en-US" altLang="zh-TW" sz="1400" b="0" i="1" u="none" strike="noStrike" kern="1200" cap="none" spc="0" normalizeH="0" baseline="-25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44" y="1905884"/>
            <a:ext cx="4134632" cy="56709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013" y="3065052"/>
            <a:ext cx="1519288" cy="124567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7195" y="3069661"/>
            <a:ext cx="1465603" cy="1223119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1958009" y="3065052"/>
            <a:ext cx="3926744" cy="4905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D74690-EA37-4897-8E8A-9CFE5AC9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4B36A1-F704-41D0-BB5A-162B2F27062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9060C5-B1DA-43F5-B805-E66D23AD1554}"/>
              </a:ext>
            </a:extLst>
          </p:cNvPr>
          <p:cNvSpPr txBox="1"/>
          <p:nvPr/>
        </p:nvSpPr>
        <p:spPr>
          <a:xfrm>
            <a:off x="90359" y="1430932"/>
            <a:ext cx="3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097ABC4-2DD9-4E16-AE50-2A736220667A}"/>
              </a:ext>
            </a:extLst>
          </p:cNvPr>
          <p:cNvSpPr txBox="1"/>
          <p:nvPr/>
        </p:nvSpPr>
        <p:spPr>
          <a:xfrm>
            <a:off x="6397713" y="6118334"/>
            <a:ext cx="3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AC4154B-BDEF-4A9E-B1DA-2D8E6AB4CB4D}"/>
              </a:ext>
            </a:extLst>
          </p:cNvPr>
          <p:cNvSpPr txBox="1"/>
          <p:nvPr/>
        </p:nvSpPr>
        <p:spPr>
          <a:xfrm>
            <a:off x="3292734" y="6134201"/>
            <a:ext cx="3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F9B475-7B20-4629-85AE-8A22CDC71E77}"/>
              </a:ext>
            </a:extLst>
          </p:cNvPr>
          <p:cNvSpPr/>
          <p:nvPr/>
        </p:nvSpPr>
        <p:spPr>
          <a:xfrm>
            <a:off x="7350585" y="1310728"/>
            <a:ext cx="1703056" cy="9462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0629ED7-E83F-45C9-B725-855C87E7F7C3}"/>
              </a:ext>
            </a:extLst>
          </p:cNvPr>
          <p:cNvSpPr/>
          <p:nvPr/>
        </p:nvSpPr>
        <p:spPr>
          <a:xfrm>
            <a:off x="5884753" y="921990"/>
            <a:ext cx="991181" cy="14235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D7B9FD8-7A64-4319-AAA9-23DBF23252E6}"/>
              </a:ext>
            </a:extLst>
          </p:cNvPr>
          <p:cNvSpPr txBox="1"/>
          <p:nvPr/>
        </p:nvSpPr>
        <p:spPr>
          <a:xfrm>
            <a:off x="8296155" y="709599"/>
            <a:ext cx="101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Multi-head attention: h=8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18146C-ED71-71C6-74A7-EE12875D43F1}"/>
              </a:ext>
            </a:extLst>
          </p:cNvPr>
          <p:cNvSpPr txBox="1"/>
          <p:nvPr/>
        </p:nvSpPr>
        <p:spPr>
          <a:xfrm>
            <a:off x="6436385" y="705533"/>
            <a:ext cx="4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15BD754-1613-9C10-2323-9C6C3C899F6A}"/>
                  </a:ext>
                </a:extLst>
              </p:cNvPr>
              <p:cNvSpPr txBox="1"/>
              <p:nvPr/>
            </p:nvSpPr>
            <p:spPr>
              <a:xfrm>
                <a:off x="5776112" y="1033729"/>
                <a:ext cx="60901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l-GR" altLang="zh-TW" sz="1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US" altLang="zh-TW" sz="1000" b="0" i="1" u="none" strike="noStrike" kern="1200" cap="none" spc="0" normalizeH="0" baseline="-25000" noProof="0" dirty="0" err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</m:acc>
                      <m:r>
                        <a:rPr kumimoji="0" lang="en-US" altLang="zh-TW" sz="1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15BD754-1613-9C10-2323-9C6C3C89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12" y="1033729"/>
                <a:ext cx="609018" cy="246221"/>
              </a:xfrm>
              <a:prstGeom prst="rect">
                <a:avLst/>
              </a:prstGeom>
              <a:blipFill>
                <a:blip r:embed="rId12"/>
                <a:stretch>
                  <a:fillRect r="-171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D02EE327-4AAE-A732-A8CD-CB186AB52B52}"/>
              </a:ext>
            </a:extLst>
          </p:cNvPr>
          <p:cNvSpPr txBox="1"/>
          <p:nvPr/>
        </p:nvSpPr>
        <p:spPr>
          <a:xfrm>
            <a:off x="5911655" y="1614982"/>
            <a:ext cx="983526" cy="27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α</a:t>
            </a:r>
            <a:r>
              <a:rPr kumimoji="0" lang="el-GR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l-GR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2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kumimoji="0" lang="en-US" altLang="zh-TW" sz="1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=1, 2,…I  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E73983-890F-55E7-F65B-E22C0CC0AC2E}"/>
              </a:ext>
            </a:extLst>
          </p:cNvPr>
          <p:cNvSpPr txBox="1"/>
          <p:nvPr/>
        </p:nvSpPr>
        <p:spPr>
          <a:xfrm>
            <a:off x="1191993" y="1775985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BE723D-FEC0-E14E-B5A8-2A8675E1DBB9}"/>
              </a:ext>
            </a:extLst>
          </p:cNvPr>
          <p:cNvSpPr txBox="1"/>
          <p:nvPr/>
        </p:nvSpPr>
        <p:spPr>
          <a:xfrm>
            <a:off x="5559814" y="2327545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CE9FAC-6602-BCEF-4C37-BFC3BB7667ED}"/>
              </a:ext>
            </a:extLst>
          </p:cNvPr>
          <p:cNvSpPr txBox="1"/>
          <p:nvPr/>
        </p:nvSpPr>
        <p:spPr>
          <a:xfrm>
            <a:off x="8355244" y="2288747"/>
            <a:ext cx="79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Q: position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7968A6-B055-D78E-C5EE-0E8D42E040C2}"/>
              </a:ext>
            </a:extLst>
          </p:cNvPr>
          <p:cNvSpPr txBox="1"/>
          <p:nvPr/>
        </p:nvSpPr>
        <p:spPr>
          <a:xfrm>
            <a:off x="5485995" y="544844"/>
            <a:ext cx="143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=QKV Self-Attention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93680E-99E2-9539-9AB3-44CD76E01F4B}"/>
              </a:ext>
            </a:extLst>
          </p:cNvPr>
          <p:cNvSpPr txBox="1"/>
          <p:nvPr/>
        </p:nvSpPr>
        <p:spPr>
          <a:xfrm>
            <a:off x="7195131" y="533639"/>
            <a:ext cx="185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=Multi-Head Self-Attention (MSA)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2EB986C-8112-CA54-7676-9B15B668478C}"/>
              </a:ext>
            </a:extLst>
          </p:cNvPr>
          <p:cNvSpPr txBox="1"/>
          <p:nvPr/>
        </p:nvSpPr>
        <p:spPr>
          <a:xfrm>
            <a:off x="6033458" y="-20359"/>
            <a:ext cx="3257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58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MSA: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一組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QKV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可以想像成對應一種特徵，利用更多的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QKV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來表示多種特徵，類似在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conv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中，多個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filter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來萃取不同影像特徵的概念。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3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5D71ECB-B216-1F0D-E0CE-C36CF3E9897C}"/>
              </a:ext>
            </a:extLst>
          </p:cNvPr>
          <p:cNvSpPr txBox="1"/>
          <p:nvPr/>
        </p:nvSpPr>
        <p:spPr>
          <a:xfrm>
            <a:off x="-22165" y="5419145"/>
            <a:ext cx="2559431" cy="14388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 All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K  All 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d  scale factor (make variance from d to 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B  learnable relative position (Bias or Bias = 0)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FBF238-F7B0-4110-98C4-33A1CEB4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71" name="文字方塊 1">
            <a:extLst>
              <a:ext uri="{FF2B5EF4-FFF2-40B4-BE49-F238E27FC236}">
                <a16:creationId xmlns:a16="http://schemas.microsoft.com/office/drawing/2014/main" id="{7664DFA8-901A-0739-FA26-FBC0951F7C8E}"/>
              </a:ext>
            </a:extLst>
          </p:cNvPr>
          <p:cNvSpPr txBox="1"/>
          <p:nvPr/>
        </p:nvSpPr>
        <p:spPr>
          <a:xfrm>
            <a:off x="-22342" y="480457"/>
            <a:ext cx="412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MSA (Multi-Head Self-Attention Layer)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D501EB49-50FD-1629-968D-ECC75A671A0D}"/>
              </a:ext>
            </a:extLst>
          </p:cNvPr>
          <p:cNvCxnSpPr/>
          <p:nvPr/>
        </p:nvCxnSpPr>
        <p:spPr>
          <a:xfrm flipV="1">
            <a:off x="5125080" y="1846558"/>
            <a:ext cx="0" cy="38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圖片 66">
            <a:extLst>
              <a:ext uri="{FF2B5EF4-FFF2-40B4-BE49-F238E27FC236}">
                <a16:creationId xmlns:a16="http://schemas.microsoft.com/office/drawing/2014/main" id="{E99FF0C5-85F8-D2C1-BFA9-78B231F4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" y="882589"/>
            <a:ext cx="1990725" cy="3838295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CC7607AC-9DD6-E0C2-E58A-96E9CBB0B346}"/>
              </a:ext>
            </a:extLst>
          </p:cNvPr>
          <p:cNvSpPr/>
          <p:nvPr/>
        </p:nvSpPr>
        <p:spPr>
          <a:xfrm>
            <a:off x="523574" y="1210668"/>
            <a:ext cx="824037" cy="1100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2454ECA-DC7E-239B-F4F6-34BFACDDA95C}"/>
              </a:ext>
            </a:extLst>
          </p:cNvPr>
          <p:cNvSpPr/>
          <p:nvPr/>
        </p:nvSpPr>
        <p:spPr>
          <a:xfrm>
            <a:off x="60328" y="3239617"/>
            <a:ext cx="1824380" cy="1438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3928253-4953-B9FA-5849-B83BB59DB862}"/>
              </a:ext>
            </a:extLst>
          </p:cNvPr>
          <p:cNvSpPr/>
          <p:nvPr/>
        </p:nvSpPr>
        <p:spPr>
          <a:xfrm>
            <a:off x="60328" y="2350693"/>
            <a:ext cx="1824380" cy="846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64A2122-7AD1-98BB-BF51-A726C9FE91C5}"/>
              </a:ext>
            </a:extLst>
          </p:cNvPr>
          <p:cNvSpPr/>
          <p:nvPr/>
        </p:nvSpPr>
        <p:spPr>
          <a:xfrm>
            <a:off x="2364408" y="2378301"/>
            <a:ext cx="1454453" cy="710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912AE4BD-3AF9-4C29-FA3B-6B86199B4C1C}"/>
              </a:ext>
            </a:extLst>
          </p:cNvPr>
          <p:cNvSpPr txBox="1"/>
          <p:nvPr/>
        </p:nvSpPr>
        <p:spPr>
          <a:xfrm>
            <a:off x="2649683" y="2597705"/>
            <a:ext cx="10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：矩陣内積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0E9392A0-3CAD-BCC4-FEE9-7B5613AB6971}"/>
              </a:ext>
            </a:extLst>
          </p:cNvPr>
          <p:cNvSpPr txBox="1"/>
          <p:nvPr/>
        </p:nvSpPr>
        <p:spPr>
          <a:xfrm>
            <a:off x="2634478" y="2313352"/>
            <a:ext cx="12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：矩陣乘常數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pic>
        <p:nvPicPr>
          <p:cNvPr id="99" name="圖片 98">
            <a:extLst>
              <a:ext uri="{FF2B5EF4-FFF2-40B4-BE49-F238E27FC236}">
                <a16:creationId xmlns:a16="http://schemas.microsoft.com/office/drawing/2014/main" id="{08FD89EC-9F86-C938-2EE2-B64DBCF5A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39" t="32839" r="50626" b="62499"/>
          <a:stretch/>
        </p:blipFill>
        <p:spPr>
          <a:xfrm>
            <a:off x="2456509" y="2379165"/>
            <a:ext cx="280595" cy="223032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8804D27B-962F-DA9F-4CC8-B4FFA8982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35" t="33038" r="65921" b="62303"/>
          <a:stretch/>
        </p:blipFill>
        <p:spPr>
          <a:xfrm>
            <a:off x="2537266" y="2640853"/>
            <a:ext cx="157398" cy="222920"/>
          </a:xfrm>
          <a:prstGeom prst="rect">
            <a:avLst/>
          </a:prstGeom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140B20AA-FD7E-7079-BD6F-D09FEA5DA6C6}"/>
              </a:ext>
            </a:extLst>
          </p:cNvPr>
          <p:cNvGrpSpPr/>
          <p:nvPr/>
        </p:nvGrpSpPr>
        <p:grpSpPr>
          <a:xfrm>
            <a:off x="2113907" y="856835"/>
            <a:ext cx="6910122" cy="5785505"/>
            <a:chOff x="862073" y="208201"/>
            <a:chExt cx="6910122" cy="578550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B68E3B1-9873-2648-270C-67F41164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073" y="1209902"/>
              <a:ext cx="6187698" cy="478380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0DA9653-DD83-8274-63FD-3C03532EE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35" t="33038" r="50626" b="62499"/>
            <a:stretch/>
          </p:blipFill>
          <p:spPr>
            <a:xfrm>
              <a:off x="2344591" y="2472080"/>
              <a:ext cx="1103770" cy="2135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42D756D-DA15-BDAF-949B-0E13F7FE0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35" t="33038" r="50626" b="62499"/>
            <a:stretch/>
          </p:blipFill>
          <p:spPr>
            <a:xfrm>
              <a:off x="5345855" y="2479137"/>
              <a:ext cx="1103770" cy="213522"/>
            </a:xfrm>
            <a:prstGeom prst="rect">
              <a:avLst/>
            </a:prstGeom>
          </p:spPr>
        </p:pic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BF28DBCC-64B9-0959-49CF-A68E5C971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2712" y="2685602"/>
              <a:ext cx="867294" cy="91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6EB15E92-FC3B-ED27-FA48-9065244BF8B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1619659" y="2585898"/>
              <a:ext cx="3726196" cy="101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6556FD97-9891-D04D-83D0-921B109B6B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901" y="2685602"/>
              <a:ext cx="0" cy="96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9A7410C8-BEEF-8707-0EA7-48356C7A1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138" y="2671963"/>
              <a:ext cx="0" cy="909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CFB84DC1-1730-1F4F-FC02-ACB9157A2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1194" y="2760856"/>
              <a:ext cx="0" cy="909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086998E-82EF-E15A-2A8F-89304A3C5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342" y="2740160"/>
              <a:ext cx="0" cy="909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A7AC8089-9D0D-A3D8-ED05-3C9E23C88F4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085" y="1892642"/>
              <a:ext cx="2047959" cy="654692"/>
            </a:xfrm>
            <a:prstGeom prst="bentConnector3">
              <a:avLst>
                <a:gd name="adj1" fmla="val -64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2D4430DD-5FA2-951C-B37F-C785B55FDA8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91156" y="1928241"/>
              <a:ext cx="579438" cy="508242"/>
            </a:xfrm>
            <a:prstGeom prst="bentConnector3">
              <a:avLst>
                <a:gd name="adj1" fmla="val 10178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971D66A-A2AA-E905-A96A-3BCB8F15A6D5}"/>
                </a:ext>
              </a:extLst>
            </p:cNvPr>
            <p:cNvSpPr txBox="1"/>
            <p:nvPr/>
          </p:nvSpPr>
          <p:spPr>
            <a:xfrm>
              <a:off x="4209090" y="1552634"/>
              <a:ext cx="1530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Sum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D1F870F2-36B8-44D2-9C86-DC7D0CB1C4A9}"/>
                </a:ext>
              </a:extLst>
            </p:cNvPr>
            <p:cNvSpPr txBox="1"/>
            <p:nvPr/>
          </p:nvSpPr>
          <p:spPr>
            <a:xfrm>
              <a:off x="4209090" y="1973108"/>
              <a:ext cx="1257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Sum</a:t>
              </a: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682FC47-0BA0-D6B0-6B67-57CAD07E5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603" y="4934897"/>
              <a:ext cx="917592" cy="2966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9BE3381-252A-A93C-4C15-26003FAB65CA}"/>
                    </a:ext>
                  </a:extLst>
                </p:cNvPr>
                <p:cNvSpPr txBox="1"/>
                <p:nvPr/>
              </p:nvSpPr>
              <p:spPr>
                <a:xfrm>
                  <a:off x="1858311" y="2382086"/>
                  <a:ext cx="479324" cy="3105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𝑖𝑖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9BE3381-252A-A93C-4C15-26003FAB6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8311" y="2382086"/>
                  <a:ext cx="479324" cy="310573"/>
                </a:xfrm>
                <a:prstGeom prst="rect">
                  <a:avLst/>
                </a:prstGeom>
                <a:blipFill>
                  <a:blip r:embed="rId5"/>
                  <a:stretch>
                    <a:fillRect l="-5063" r="-2532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CA7093B-84EE-FEE1-B145-73272211289E}"/>
                    </a:ext>
                  </a:extLst>
                </p:cNvPr>
                <p:cNvSpPr txBox="1"/>
                <p:nvPr/>
              </p:nvSpPr>
              <p:spPr>
                <a:xfrm>
                  <a:off x="5745747" y="2526501"/>
                  <a:ext cx="499466" cy="321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ACA7093B-84EE-FEE1-B145-732722112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747" y="2526501"/>
                  <a:ext cx="499466" cy="321453"/>
                </a:xfrm>
                <a:prstGeom prst="rect">
                  <a:avLst/>
                </a:prstGeom>
                <a:blipFill>
                  <a:blip r:embed="rId6"/>
                  <a:stretch>
                    <a:fillRect l="-4878" r="-1220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DC362F7-7858-13B0-FCE9-807712B02FB5}"/>
                    </a:ext>
                  </a:extLst>
                </p:cNvPr>
                <p:cNvSpPr txBox="1"/>
                <p:nvPr/>
              </p:nvSpPr>
              <p:spPr>
                <a:xfrm>
                  <a:off x="4863156" y="2318185"/>
                  <a:ext cx="499466" cy="321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DC362F7-7858-13B0-FCE9-807712B02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156" y="2318185"/>
                  <a:ext cx="499466" cy="321453"/>
                </a:xfrm>
                <a:prstGeom prst="rect">
                  <a:avLst/>
                </a:prstGeom>
                <a:blipFill>
                  <a:blip r:embed="rId7"/>
                  <a:stretch>
                    <a:fillRect l="-4878" r="-2439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CA6088E-7504-2199-700E-E36797DB4959}"/>
                    </a:ext>
                  </a:extLst>
                </p:cNvPr>
                <p:cNvSpPr txBox="1"/>
                <p:nvPr/>
              </p:nvSpPr>
              <p:spPr>
                <a:xfrm>
                  <a:off x="2593218" y="2516676"/>
                  <a:ext cx="479324" cy="3105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𝑖𝑖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CA6088E-7504-2199-700E-E36797DB4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218" y="2516676"/>
                  <a:ext cx="479324" cy="310573"/>
                </a:xfrm>
                <a:prstGeom prst="rect">
                  <a:avLst/>
                </a:prstGeom>
                <a:blipFill>
                  <a:blip r:embed="rId8"/>
                  <a:stretch>
                    <a:fillRect l="-5128" r="-2564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9F4B70DE-140B-A9C0-7FDB-61302255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8006" y="4411929"/>
              <a:ext cx="937540" cy="388723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6553875-5B61-D9F3-5F2D-5C38A8A2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4603" y="4723651"/>
              <a:ext cx="897644" cy="296657"/>
            </a:xfrm>
            <a:prstGeom prst="rect">
              <a:avLst/>
            </a:prstGeom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FE373E8-8434-F159-DA1C-6D07A46AA440}"/>
                </a:ext>
              </a:extLst>
            </p:cNvPr>
            <p:cNvSpPr/>
            <p:nvPr/>
          </p:nvSpPr>
          <p:spPr>
            <a:xfrm>
              <a:off x="989074" y="1098893"/>
              <a:ext cx="6060698" cy="4987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D71FA4F1-5208-0ADA-1F78-2B66DBB5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3617" y="208201"/>
              <a:ext cx="1957893" cy="9533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A571FA43-967B-5A34-CA85-0FE95D8C45D5}"/>
                    </a:ext>
                  </a:extLst>
                </p:cNvPr>
                <p:cNvSpPr txBox="1"/>
                <p:nvPr/>
              </p:nvSpPr>
              <p:spPr>
                <a:xfrm>
                  <a:off x="5029303" y="1680069"/>
                  <a:ext cx="2305743" cy="5729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p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Attention(Q,K,V) </a:t>
                  </a:r>
                </a:p>
                <a:p>
                  <a:pPr marL="290513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= </a:t>
                  </a:r>
                  <a14:m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𝑺𝒐𝒇𝒕𝒎𝒂𝒙</m:t>
                      </m:r>
                      <m:d>
                        <m:dPr>
                          <m:ctrlP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𝒅</m:t>
                                  </m:r>
                                </m:e>
                              </m:rad>
                            </m:den>
                          </m:f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</m:d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𝑽</m:t>
                      </m:r>
                    </m:oMath>
                  </a14:m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A571FA43-967B-5A34-CA85-0FE95D8C4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303" y="1680069"/>
                  <a:ext cx="2305743" cy="572914"/>
                </a:xfrm>
                <a:prstGeom prst="rect">
                  <a:avLst/>
                </a:prstGeom>
                <a:blipFill>
                  <a:blip r:embed="rId12"/>
                  <a:stretch>
                    <a:fillRect l="-2902" t="-8511" b="-95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707454F0-46E6-463D-957F-CAC07DEC5AE1}"/>
              </a:ext>
            </a:extLst>
          </p:cNvPr>
          <p:cNvSpPr/>
          <p:nvPr/>
        </p:nvSpPr>
        <p:spPr>
          <a:xfrm>
            <a:off x="4071306" y="658128"/>
            <a:ext cx="3165476" cy="1100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D2D24A6-7E80-222D-4E6A-EE2B9ADF981E}"/>
              </a:ext>
            </a:extLst>
          </p:cNvPr>
          <p:cNvSpPr txBox="1"/>
          <p:nvPr/>
        </p:nvSpPr>
        <p:spPr>
          <a:xfrm>
            <a:off x="4632678" y="608835"/>
            <a:ext cx="10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Linear Convolution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51C5CC0-878B-BF28-E395-A7F7FC490229}"/>
              </a:ext>
            </a:extLst>
          </p:cNvPr>
          <p:cNvSpPr txBox="1"/>
          <p:nvPr/>
        </p:nvSpPr>
        <p:spPr>
          <a:xfrm>
            <a:off x="6032388" y="1117564"/>
            <a:ext cx="10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concatenate</a:t>
            </a: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BB2F6F3-3153-7211-856D-93EBA9E73D2B}"/>
              </a:ext>
            </a:extLst>
          </p:cNvPr>
          <p:cNvCxnSpPr>
            <a:cxnSpLocks/>
          </p:cNvCxnSpPr>
          <p:nvPr/>
        </p:nvCxnSpPr>
        <p:spPr>
          <a:xfrm flipV="1">
            <a:off x="1453760" y="1513721"/>
            <a:ext cx="2475621" cy="785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829E2A81-DCB5-2D10-D8D2-903DBFF8633D}"/>
              </a:ext>
            </a:extLst>
          </p:cNvPr>
          <p:cNvCxnSpPr/>
          <p:nvPr/>
        </p:nvCxnSpPr>
        <p:spPr>
          <a:xfrm flipV="1">
            <a:off x="5460924" y="306464"/>
            <a:ext cx="0" cy="3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5B4F62B7-3B9B-C259-7F93-BD95FAF9C473}"/>
              </a:ext>
            </a:extLst>
          </p:cNvPr>
          <p:cNvCxnSpPr/>
          <p:nvPr/>
        </p:nvCxnSpPr>
        <p:spPr>
          <a:xfrm flipV="1">
            <a:off x="5460924" y="1775003"/>
            <a:ext cx="0" cy="34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CCDC24A9-8B34-E7F1-6809-8EC7CE563402}"/>
              </a:ext>
            </a:extLst>
          </p:cNvPr>
          <p:cNvCxnSpPr/>
          <p:nvPr/>
        </p:nvCxnSpPr>
        <p:spPr>
          <a:xfrm>
            <a:off x="1946538" y="2616410"/>
            <a:ext cx="334737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7AE1909-4348-EE11-C197-D317D3A722EC}"/>
              </a:ext>
            </a:extLst>
          </p:cNvPr>
          <p:cNvCxnSpPr>
            <a:cxnSpLocks/>
          </p:cNvCxnSpPr>
          <p:nvPr/>
        </p:nvCxnSpPr>
        <p:spPr>
          <a:xfrm>
            <a:off x="1935806" y="4529376"/>
            <a:ext cx="35620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3F9FA6D8-33C8-3138-39C0-A7E240D3AEDB}"/>
              </a:ext>
            </a:extLst>
          </p:cNvPr>
          <p:cNvSpPr/>
          <p:nvPr/>
        </p:nvSpPr>
        <p:spPr>
          <a:xfrm>
            <a:off x="2308344" y="4224180"/>
            <a:ext cx="6709036" cy="235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6EFB69E-1BE4-2047-BC47-9C4EC9D8A0D6}"/>
                  </a:ext>
                </a:extLst>
              </p:cNvPr>
              <p:cNvSpPr txBox="1"/>
              <p:nvPr/>
            </p:nvSpPr>
            <p:spPr>
              <a:xfrm>
                <a:off x="4622015" y="1822150"/>
                <a:ext cx="81952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6EFB69E-1BE4-2047-BC47-9C4EC9D8A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15" y="1822150"/>
                <a:ext cx="819520" cy="285912"/>
              </a:xfrm>
              <a:prstGeom prst="rect">
                <a:avLst/>
              </a:prstGeom>
              <a:blipFill>
                <a:blip r:embed="rId13"/>
                <a:stretch>
                  <a:fillRect l="-6667" t="-6383" r="-222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8DD425-5607-324D-3E14-B9F635EC7615}"/>
                  </a:ext>
                </a:extLst>
              </p:cNvPr>
              <p:cNvSpPr txBox="1"/>
              <p:nvPr/>
            </p:nvSpPr>
            <p:spPr>
              <a:xfrm>
                <a:off x="5402275" y="35776"/>
                <a:ext cx="25987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8DD425-5607-324D-3E14-B9F635EC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275" y="35776"/>
                <a:ext cx="259879" cy="285912"/>
              </a:xfrm>
              <a:prstGeom prst="rect">
                <a:avLst/>
              </a:prstGeom>
              <a:blipFill>
                <a:blip r:embed="rId14"/>
                <a:stretch>
                  <a:fillRect l="-32558" t="-63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021E58D-E09F-8762-39A0-26E0AA7EFBC9}"/>
              </a:ext>
            </a:extLst>
          </p:cNvPr>
          <p:cNvSpPr/>
          <p:nvPr/>
        </p:nvSpPr>
        <p:spPr>
          <a:xfrm>
            <a:off x="2331413" y="2522769"/>
            <a:ext cx="1423569" cy="5518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6320A08E-B174-9019-15CC-7477A004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" t="10989" r="75019" b="75228"/>
          <a:stretch/>
        </p:blipFill>
        <p:spPr>
          <a:xfrm>
            <a:off x="2356765" y="2411518"/>
            <a:ext cx="1345519" cy="65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2BE13A3-2128-BB2A-5B11-5FCE55027D91}"/>
                  </a:ext>
                </a:extLst>
              </p:cNvPr>
              <p:cNvSpPr txBox="1"/>
              <p:nvPr/>
            </p:nvSpPr>
            <p:spPr>
              <a:xfrm>
                <a:off x="2365392" y="2094207"/>
                <a:ext cx="2843087" cy="304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𝑇𝑟𝑎𝑛𝑠𝑝𝑜𝑠𝑒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2BE13A3-2128-BB2A-5B11-5FCE5502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392" y="2094207"/>
                <a:ext cx="2843087" cy="304442"/>
              </a:xfrm>
              <a:prstGeom prst="rect">
                <a:avLst/>
              </a:prstGeom>
              <a:blipFill>
                <a:blip r:embed="rId15"/>
                <a:stretch>
                  <a:fillRect l="-1717" t="-4082" r="-3648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778B40EE-9810-EF7F-487E-25AD5741104B}"/>
              </a:ext>
            </a:extLst>
          </p:cNvPr>
          <p:cNvSpPr/>
          <p:nvPr/>
        </p:nvSpPr>
        <p:spPr>
          <a:xfrm>
            <a:off x="2308345" y="2067963"/>
            <a:ext cx="6708656" cy="2168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FA47AF3-B11C-A2C7-858F-4EA451051D30}"/>
                  </a:ext>
                </a:extLst>
              </p:cNvPr>
              <p:cNvSpPr txBox="1"/>
              <p:nvPr/>
            </p:nvSpPr>
            <p:spPr>
              <a:xfrm>
                <a:off x="61411" y="4896796"/>
                <a:ext cx="2302998" cy="59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Attention(Q,K,V)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𝑆𝑜𝑓𝑡𝑚𝑎𝑥</m:t>
                    </m:r>
                    <m:d>
                      <m:d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</m:d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FA47AF3-B11C-A2C7-858F-4EA45105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1" y="4896796"/>
                <a:ext cx="2302998" cy="596445"/>
              </a:xfrm>
              <a:prstGeom prst="rect">
                <a:avLst/>
              </a:prstGeom>
              <a:blipFill>
                <a:blip r:embed="rId16"/>
                <a:stretch>
                  <a:fillRect l="-4762" t="-9184" b="-3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883B3B39-B973-8266-1EDD-D427817211A8}"/>
              </a:ext>
            </a:extLst>
          </p:cNvPr>
          <p:cNvSpPr txBox="1"/>
          <p:nvPr/>
        </p:nvSpPr>
        <p:spPr>
          <a:xfrm>
            <a:off x="2234726" y="6348813"/>
            <a:ext cx="210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495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W: Linear Convolution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Transform)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570B6D9-EB81-1240-3FAA-F2491F39BF66}"/>
              </a:ext>
            </a:extLst>
          </p:cNvPr>
          <p:cNvSpPr txBox="1"/>
          <p:nvPr/>
        </p:nvSpPr>
        <p:spPr>
          <a:xfrm>
            <a:off x="2092444" y="4886767"/>
            <a:ext cx="118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495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Attention head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h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7F90661-CABD-305B-90BB-66461A7C26D5}"/>
                  </a:ext>
                </a:extLst>
              </p:cNvPr>
              <p:cNvSpPr txBox="1"/>
              <p:nvPr/>
            </p:nvSpPr>
            <p:spPr>
              <a:xfrm>
                <a:off x="4704011" y="5941874"/>
                <a:ext cx="132837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p>
                    </m:sSup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7F90661-CABD-305B-90BB-66461A7C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011" y="5941874"/>
                <a:ext cx="1328377" cy="378245"/>
              </a:xfrm>
              <a:prstGeom prst="rect">
                <a:avLst/>
              </a:prstGeom>
              <a:blipFill>
                <a:blip r:embed="rId17"/>
                <a:stretch>
                  <a:fillRect l="-4128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8C47BF2A-386A-1A21-B885-DC781011B755}"/>
              </a:ext>
            </a:extLst>
          </p:cNvPr>
          <p:cNvSpPr txBox="1"/>
          <p:nvPr/>
        </p:nvSpPr>
        <p:spPr>
          <a:xfrm>
            <a:off x="4433868" y="6384248"/>
            <a:ext cx="108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 patches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379498-E8D5-A10A-AACA-023B43051B28}"/>
              </a:ext>
            </a:extLst>
          </p:cNvPr>
          <p:cNvSpPr txBox="1"/>
          <p:nvPr/>
        </p:nvSpPr>
        <p:spPr>
          <a:xfrm>
            <a:off x="1714042" y="2902939"/>
            <a:ext cx="890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4950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Attention head = 2 = as feature maps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F05AF9-4A83-57E5-6328-5C0BECBCB44E}"/>
              </a:ext>
            </a:extLst>
          </p:cNvPr>
          <p:cNvSpPr txBox="1"/>
          <p:nvPr/>
        </p:nvSpPr>
        <p:spPr>
          <a:xfrm>
            <a:off x="5742623" y="528561"/>
            <a:ext cx="69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4950" algn="l"/>
              </a:tabLst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Attention head = 2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79F36D-34A0-319F-17F0-2A6FA6362BD5}"/>
              </a:ext>
            </a:extLst>
          </p:cNvPr>
          <p:cNvSpPr/>
          <p:nvPr/>
        </p:nvSpPr>
        <p:spPr>
          <a:xfrm>
            <a:off x="5007" y="-23964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1.2.2 Related Works: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Attention Mechanism: Multi-Head Self-Attention (MSA)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1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B487F39-85C9-A802-A4D9-BE20A6C3B684}"/>
              </a:ext>
            </a:extLst>
          </p:cNvPr>
          <p:cNvSpPr txBox="1"/>
          <p:nvPr/>
        </p:nvSpPr>
        <p:spPr>
          <a:xfrm>
            <a:off x="50698" y="5702254"/>
            <a:ext cx="7086600" cy="116955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Problem of ViT:1)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The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number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of patch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depend on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the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size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of the image and the patch. </a:t>
            </a:r>
          </a:p>
          <a:p>
            <a:pPr marL="1254125" marR="0" lvl="0" indent="58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Ex: Image size= 256x256 , Patch size= 16x16 pixels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 Patch number = 16</a:t>
            </a:r>
          </a:p>
          <a:p>
            <a:pPr marL="1254125" marR="0" lvl="0" indent="2936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Image size= 1264x1264 , Patch size= 16x16 pixels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 Patch number = 79</a:t>
            </a:r>
          </a:p>
          <a:p>
            <a:pPr marL="1312863" marR="0" lvl="0" indent="-161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2) To extract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smaller feature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of input image, we need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smaller size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patches. Which mean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increase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 the patch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number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  <a:sym typeface="Wingdings" panose="05000000000000000000" pitchFamily="2" charset="2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992"/>
            <a:ext cx="9144000" cy="51658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1.2.3 Related Works [7]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205D2D-1E69-46CF-8CEC-BEC6AF2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73B5C30-E3FE-220B-4EC7-69830EF9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620370"/>
            <a:ext cx="8039100" cy="4181475"/>
          </a:xfrm>
          <a:prstGeom prst="rect">
            <a:avLst/>
          </a:prstGeom>
        </p:spPr>
      </p:pic>
      <p:sp>
        <p:nvSpPr>
          <p:cNvPr id="11" name="文字方塊 1">
            <a:extLst>
              <a:ext uri="{FF2B5EF4-FFF2-40B4-BE49-F238E27FC236}">
                <a16:creationId xmlns:a16="http://schemas.microsoft.com/office/drawing/2014/main" id="{6273AA52-BDCC-7480-233D-ABD2EF2DA0F8}"/>
              </a:ext>
            </a:extLst>
          </p:cNvPr>
          <p:cNvSpPr txBox="1"/>
          <p:nvPr/>
        </p:nvSpPr>
        <p:spPr>
          <a:xfrm>
            <a:off x="74643" y="327829"/>
            <a:ext cx="331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Vision Transformer (ViT)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[7]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25E8F1-4553-C765-7DE3-AE24A21ABDFD}"/>
              </a:ext>
            </a:extLst>
          </p:cNvPr>
          <p:cNvSpPr txBox="1"/>
          <p:nvPr/>
        </p:nvSpPr>
        <p:spPr>
          <a:xfrm>
            <a:off x="244311" y="4916991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1. Separate image to (PxP) patches, P=16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39289CEE-97BE-3F8A-F2D2-682107F40D96}"/>
              </a:ext>
            </a:extLst>
          </p:cNvPr>
          <p:cNvSpPr/>
          <p:nvPr/>
        </p:nvSpPr>
        <p:spPr>
          <a:xfrm>
            <a:off x="431800" y="3644500"/>
            <a:ext cx="166369" cy="876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521E40E9-9E6F-497A-32B7-CBB6379EDC82}"/>
              </a:ext>
            </a:extLst>
          </p:cNvPr>
          <p:cNvSpPr/>
          <p:nvPr/>
        </p:nvSpPr>
        <p:spPr>
          <a:xfrm rot="16200000">
            <a:off x="1016001" y="4196452"/>
            <a:ext cx="166369" cy="876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EFA82D-22AB-3BFE-E8DB-32210BB0813B}"/>
              </a:ext>
            </a:extLst>
          </p:cNvPr>
          <p:cNvSpPr txBox="1"/>
          <p:nvPr/>
        </p:nvSpPr>
        <p:spPr>
          <a:xfrm>
            <a:off x="195249" y="392876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H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8BD244-04AB-5143-0416-D65AB697443F}"/>
              </a:ext>
            </a:extLst>
          </p:cNvPr>
          <p:cNvSpPr txBox="1"/>
          <p:nvPr/>
        </p:nvSpPr>
        <p:spPr>
          <a:xfrm>
            <a:off x="926702" y="4680374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EFD4688-0A03-861E-635D-4323AEBA0817}"/>
              </a:ext>
            </a:extLst>
          </p:cNvPr>
          <p:cNvSpPr txBox="1"/>
          <p:nvPr/>
        </p:nvSpPr>
        <p:spPr>
          <a:xfrm>
            <a:off x="1220798" y="4440614"/>
            <a:ext cx="60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16 pixels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0E541FF-5693-50DE-E545-E01F3CD106B3}"/>
              </a:ext>
            </a:extLst>
          </p:cNvPr>
          <p:cNvSpPr txBox="1"/>
          <p:nvPr/>
        </p:nvSpPr>
        <p:spPr>
          <a:xfrm>
            <a:off x="2160308" y="4296914"/>
            <a:ext cx="4138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2. Preprocess Patch Images in Embedded Patched</a:t>
            </a:r>
          </a:p>
          <a:p>
            <a:pPr marL="3429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1) Reshape 2D to 1D - Flatten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Patch Images, Project 256 vector (16x16) to shorter vector and Embedding Position to each Vector Before Input to Transformer Encoder</a:t>
            </a:r>
          </a:p>
          <a:p>
            <a:pPr marL="3429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2) Class Vector is added only to be taken to MLP/FC Layer for Classification after transformer encoder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1140F5-3677-100B-68FB-25B06E99235C}"/>
              </a:ext>
            </a:extLst>
          </p:cNvPr>
          <p:cNvSpPr/>
          <p:nvPr/>
        </p:nvSpPr>
        <p:spPr>
          <a:xfrm>
            <a:off x="134924" y="3558110"/>
            <a:ext cx="1734987" cy="2097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7A0C1FD-F113-9557-2484-E992E442C40C}"/>
              </a:ext>
            </a:extLst>
          </p:cNvPr>
          <p:cNvSpPr/>
          <p:nvPr/>
        </p:nvSpPr>
        <p:spPr>
          <a:xfrm>
            <a:off x="134925" y="2869799"/>
            <a:ext cx="6126176" cy="2785855"/>
          </a:xfrm>
          <a:custGeom>
            <a:avLst/>
            <a:gdLst>
              <a:gd name="connsiteX0" fmla="*/ 0 w 5715000"/>
              <a:gd name="connsiteY0" fmla="*/ 25400 h 2438400"/>
              <a:gd name="connsiteX1" fmla="*/ 0 w 5715000"/>
              <a:gd name="connsiteY1" fmla="*/ 698500 h 2438400"/>
              <a:gd name="connsiteX2" fmla="*/ 1625600 w 5715000"/>
              <a:gd name="connsiteY2" fmla="*/ 698500 h 2438400"/>
              <a:gd name="connsiteX3" fmla="*/ 1625600 w 5715000"/>
              <a:gd name="connsiteY3" fmla="*/ 2438400 h 2438400"/>
              <a:gd name="connsiteX4" fmla="*/ 5715000 w 5715000"/>
              <a:gd name="connsiteY4" fmla="*/ 2438400 h 2438400"/>
              <a:gd name="connsiteX5" fmla="*/ 5715000 w 5715000"/>
              <a:gd name="connsiteY5" fmla="*/ 0 h 2438400"/>
              <a:gd name="connsiteX6" fmla="*/ 0 w 5715000"/>
              <a:gd name="connsiteY6" fmla="*/ 25400 h 2438400"/>
              <a:gd name="connsiteX0" fmla="*/ 0 w 5715000"/>
              <a:gd name="connsiteY0" fmla="*/ 25400 h 2438400"/>
              <a:gd name="connsiteX1" fmla="*/ 0 w 5715000"/>
              <a:gd name="connsiteY1" fmla="*/ 609571 h 2438400"/>
              <a:gd name="connsiteX2" fmla="*/ 1625600 w 5715000"/>
              <a:gd name="connsiteY2" fmla="*/ 698500 h 2438400"/>
              <a:gd name="connsiteX3" fmla="*/ 1625600 w 5715000"/>
              <a:gd name="connsiteY3" fmla="*/ 2438400 h 2438400"/>
              <a:gd name="connsiteX4" fmla="*/ 5715000 w 5715000"/>
              <a:gd name="connsiteY4" fmla="*/ 2438400 h 2438400"/>
              <a:gd name="connsiteX5" fmla="*/ 5715000 w 5715000"/>
              <a:gd name="connsiteY5" fmla="*/ 0 h 2438400"/>
              <a:gd name="connsiteX6" fmla="*/ 0 w 5715000"/>
              <a:gd name="connsiteY6" fmla="*/ 25400 h 2438400"/>
              <a:gd name="connsiteX0" fmla="*/ 0 w 5715000"/>
              <a:gd name="connsiteY0" fmla="*/ 25400 h 2438400"/>
              <a:gd name="connsiteX1" fmla="*/ 0 w 5715000"/>
              <a:gd name="connsiteY1" fmla="*/ 609571 h 2438400"/>
              <a:gd name="connsiteX2" fmla="*/ 1613094 w 5715000"/>
              <a:gd name="connsiteY2" fmla="*/ 609571 h 2438400"/>
              <a:gd name="connsiteX3" fmla="*/ 1625600 w 5715000"/>
              <a:gd name="connsiteY3" fmla="*/ 2438400 h 2438400"/>
              <a:gd name="connsiteX4" fmla="*/ 5715000 w 5715000"/>
              <a:gd name="connsiteY4" fmla="*/ 2438400 h 2438400"/>
              <a:gd name="connsiteX5" fmla="*/ 5715000 w 5715000"/>
              <a:gd name="connsiteY5" fmla="*/ 0 h 2438400"/>
              <a:gd name="connsiteX6" fmla="*/ 0 w 5715000"/>
              <a:gd name="connsiteY6" fmla="*/ 25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0" h="2438400">
                <a:moveTo>
                  <a:pt x="0" y="25400"/>
                </a:moveTo>
                <a:lnTo>
                  <a:pt x="0" y="609571"/>
                </a:lnTo>
                <a:lnTo>
                  <a:pt x="1613094" y="609571"/>
                </a:lnTo>
                <a:cubicBezTo>
                  <a:pt x="1617263" y="1219181"/>
                  <a:pt x="1621431" y="1828790"/>
                  <a:pt x="1625600" y="2438400"/>
                </a:cubicBezTo>
                <a:lnTo>
                  <a:pt x="5715000" y="2438400"/>
                </a:lnTo>
                <a:lnTo>
                  <a:pt x="5715000" y="0"/>
                </a:lnTo>
                <a:lnTo>
                  <a:pt x="0" y="2540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4C827AB2-B0F3-B330-99FF-88563FC1C2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7212" y="4406141"/>
            <a:ext cx="1843152" cy="248094"/>
          </a:xfrm>
          <a:prstGeom prst="bentConnector3">
            <a:avLst>
              <a:gd name="adj1" fmla="val 1000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00A61A0-EDE2-009D-1175-C7799F81105D}"/>
              </a:ext>
            </a:extLst>
          </p:cNvPr>
          <p:cNvCxnSpPr/>
          <p:nvPr/>
        </p:nvCxnSpPr>
        <p:spPr>
          <a:xfrm>
            <a:off x="6261100" y="2869799"/>
            <a:ext cx="685800" cy="136673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DDF0253-AA79-3711-CF23-391C1A48397F}"/>
              </a:ext>
            </a:extLst>
          </p:cNvPr>
          <p:cNvCxnSpPr>
            <a:cxnSpLocks/>
          </p:cNvCxnSpPr>
          <p:nvPr/>
        </p:nvCxnSpPr>
        <p:spPr>
          <a:xfrm flipV="1">
            <a:off x="6286500" y="4748391"/>
            <a:ext cx="697192" cy="90726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CFD4227-30DF-36D8-DFF6-520BAD13442D}"/>
              </a:ext>
            </a:extLst>
          </p:cNvPr>
          <p:cNvCxnSpPr>
            <a:cxnSpLocks/>
          </p:cNvCxnSpPr>
          <p:nvPr/>
        </p:nvCxnSpPr>
        <p:spPr>
          <a:xfrm flipV="1">
            <a:off x="5881111" y="1058511"/>
            <a:ext cx="859414" cy="86939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4C4916C-4DCF-5647-68AD-B5F6636BDC1C}"/>
              </a:ext>
            </a:extLst>
          </p:cNvPr>
          <p:cNvCxnSpPr>
            <a:cxnSpLocks/>
          </p:cNvCxnSpPr>
          <p:nvPr/>
        </p:nvCxnSpPr>
        <p:spPr>
          <a:xfrm>
            <a:off x="5881111" y="2684315"/>
            <a:ext cx="908698" cy="1435499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ACB46ED-2381-6BBD-8803-31130A3CAB9D}"/>
              </a:ext>
            </a:extLst>
          </p:cNvPr>
          <p:cNvSpPr txBox="1"/>
          <p:nvPr/>
        </p:nvSpPr>
        <p:spPr>
          <a:xfrm>
            <a:off x="134924" y="1992227"/>
            <a:ext cx="1734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3.Feature Extraction in Transformer Encoder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545856-7E78-8383-D257-9E5EE7043D51}"/>
              </a:ext>
            </a:extLst>
          </p:cNvPr>
          <p:cNvSpPr/>
          <p:nvPr/>
        </p:nvSpPr>
        <p:spPr>
          <a:xfrm>
            <a:off x="134924" y="870335"/>
            <a:ext cx="6118224" cy="106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DCE69DB-8835-C721-9097-82D561E61850}"/>
              </a:ext>
            </a:extLst>
          </p:cNvPr>
          <p:cNvSpPr txBox="1"/>
          <p:nvPr/>
        </p:nvSpPr>
        <p:spPr>
          <a:xfrm>
            <a:off x="2527300" y="957786"/>
            <a:ext cx="379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4. Image Classification Using MLP Head (FC Layer)</a:t>
            </a:r>
          </a:p>
          <a:p>
            <a:pPr marL="177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1) Only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Class Vector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is taken to do this.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5FBA6F8-99C1-95E2-2798-D19CBDDCDA1A}"/>
              </a:ext>
            </a:extLst>
          </p:cNvPr>
          <p:cNvSpPr txBox="1"/>
          <p:nvPr/>
        </p:nvSpPr>
        <p:spPr>
          <a:xfrm>
            <a:off x="1796238" y="3148832"/>
            <a:ext cx="908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Class Vector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C306F6D-0F32-3A2D-0D8A-856DFF39851F}"/>
              </a:ext>
            </a:extLst>
          </p:cNvPr>
          <p:cNvSpPr/>
          <p:nvPr/>
        </p:nvSpPr>
        <p:spPr>
          <a:xfrm>
            <a:off x="1875419" y="2916248"/>
            <a:ext cx="412018" cy="755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76A8C6D-AB97-EEEE-44A3-768FCDF39173}"/>
              </a:ext>
            </a:extLst>
          </p:cNvPr>
          <p:cNvSpPr txBox="1"/>
          <p:nvPr/>
        </p:nvSpPr>
        <p:spPr>
          <a:xfrm>
            <a:off x="1486754" y="4213749"/>
            <a:ext cx="610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16 pixels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8378F76-49D1-AB5B-7C34-657EE83DDB1C}"/>
              </a:ext>
            </a:extLst>
          </p:cNvPr>
          <p:cNvCxnSpPr>
            <a:cxnSpLocks/>
          </p:cNvCxnSpPr>
          <p:nvPr/>
        </p:nvCxnSpPr>
        <p:spPr>
          <a:xfrm flipV="1">
            <a:off x="6740525" y="6167507"/>
            <a:ext cx="346075" cy="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D61CF5-F056-9C84-283B-F82D5185B1D0}"/>
              </a:ext>
            </a:extLst>
          </p:cNvPr>
          <p:cNvSpPr txBox="1"/>
          <p:nvPr/>
        </p:nvSpPr>
        <p:spPr>
          <a:xfrm>
            <a:off x="7112912" y="5655654"/>
            <a:ext cx="198039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Too many patches will need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more calculation time and memory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on transformer.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FDC9FD-22CE-2348-4EE1-1F543D829F0C}"/>
              </a:ext>
            </a:extLst>
          </p:cNvPr>
          <p:cNvSpPr txBox="1"/>
          <p:nvPr/>
        </p:nvSpPr>
        <p:spPr>
          <a:xfrm>
            <a:off x="2082934" y="1666490"/>
            <a:ext cx="1179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Class Vector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BECEBA6-2825-69E6-A942-ED4E81215D74}"/>
                  </a:ext>
                </a:extLst>
              </p:cNvPr>
              <p:cNvSpPr txBox="1"/>
              <p:nvPr/>
            </p:nvSpPr>
            <p:spPr>
              <a:xfrm>
                <a:off x="247277" y="4494068"/>
                <a:ext cx="610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BECEBA6-2825-69E6-A942-ED4E81215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77" y="4494068"/>
                <a:ext cx="61034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0D017028-B974-EC8F-0222-92BEE0807010}"/>
              </a:ext>
            </a:extLst>
          </p:cNvPr>
          <p:cNvSpPr txBox="1"/>
          <p:nvPr/>
        </p:nvSpPr>
        <p:spPr>
          <a:xfrm>
            <a:off x="5676172" y="2972398"/>
            <a:ext cx="529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Patch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4D8078B-36CE-5A90-DEEE-68B902821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1" t="55182" r="37457" b="38145"/>
          <a:stretch/>
        </p:blipFill>
        <p:spPr>
          <a:xfrm>
            <a:off x="1303164" y="2730639"/>
            <a:ext cx="87093" cy="19222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B51245EC-3803-DDAB-A2B2-36C7CBBA2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54" t="55737" r="35037" b="37254"/>
          <a:stretch/>
        </p:blipFill>
        <p:spPr>
          <a:xfrm>
            <a:off x="769383" y="2745308"/>
            <a:ext cx="121942" cy="20120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0DAAE75C-5776-9599-7CEB-7CB7D3CD0410}"/>
              </a:ext>
            </a:extLst>
          </p:cNvPr>
          <p:cNvSpPr/>
          <p:nvPr/>
        </p:nvSpPr>
        <p:spPr>
          <a:xfrm>
            <a:off x="134924" y="1923169"/>
            <a:ext cx="6118224" cy="8075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D0D436A-3446-796D-870A-FA70F8880277}"/>
              </a:ext>
            </a:extLst>
          </p:cNvPr>
          <p:cNvSpPr txBox="1"/>
          <p:nvPr/>
        </p:nvSpPr>
        <p:spPr>
          <a:xfrm>
            <a:off x="6623383" y="747969"/>
            <a:ext cx="101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TLM block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10B03E-C2B9-4930-D9E1-554DBD42AE67}"/>
              </a:ext>
            </a:extLst>
          </p:cNvPr>
          <p:cNvSpPr txBox="1"/>
          <p:nvPr/>
        </p:nvSpPr>
        <p:spPr>
          <a:xfrm>
            <a:off x="1805192" y="4963834"/>
            <a:ext cx="81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Information about patch geo. position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1F975A-5DC4-4407-78B3-1DFE51F05F9D}"/>
              </a:ext>
            </a:extLst>
          </p:cNvPr>
          <p:cNvSpPr txBox="1"/>
          <p:nvPr/>
        </p:nvSpPr>
        <p:spPr>
          <a:xfrm>
            <a:off x="7685177" y="1284341"/>
            <a:ext cx="992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J: Spatial: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Fully connected network for further extraction as pixel-wise convolution.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590961-433E-66ED-94E9-8D1CC0A8253F}"/>
              </a:ext>
            </a:extLst>
          </p:cNvPr>
          <p:cNvSpPr txBox="1"/>
          <p:nvPr/>
        </p:nvSpPr>
        <p:spPr>
          <a:xfrm>
            <a:off x="1002417" y="2520412"/>
            <a:ext cx="123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Position of patch: (0,0), (1,0), …(2,2)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CEBDB1-E9BA-81A4-F041-218D32470A5F}"/>
              </a:ext>
            </a:extLst>
          </p:cNvPr>
          <p:cNvSpPr txBox="1"/>
          <p:nvPr/>
        </p:nvSpPr>
        <p:spPr>
          <a:xfrm>
            <a:off x="2354265" y="3252214"/>
            <a:ext cx="140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Reshape 2D to 1D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A871F60-77E7-3BFE-BE0C-675E552E4052}"/>
              </a:ext>
            </a:extLst>
          </p:cNvPr>
          <p:cNvSpPr txBox="1"/>
          <p:nvPr/>
        </p:nvSpPr>
        <p:spPr>
          <a:xfrm>
            <a:off x="6558833" y="397378"/>
            <a:ext cx="2093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Transformer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</a:t>
            </a: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Module (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TLM</a:t>
            </a: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F9918E0-15E1-2F46-1E5E-85DDEF5CF53B}"/>
              </a:ext>
            </a:extLst>
          </p:cNvPr>
          <p:cNvSpPr txBox="1"/>
          <p:nvPr/>
        </p:nvSpPr>
        <p:spPr>
          <a:xfrm>
            <a:off x="7215147" y="3577719"/>
            <a:ext cx="841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7003C7-6411-AD80-7363-D0404FD5B515}"/>
              </a:ext>
            </a:extLst>
          </p:cNvPr>
          <p:cNvSpPr txBox="1"/>
          <p:nvPr/>
        </p:nvSpPr>
        <p:spPr>
          <a:xfrm>
            <a:off x="7215147" y="1972555"/>
            <a:ext cx="841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7B748C-9521-DB88-AC3F-6C1BD78FC865}"/>
              </a:ext>
            </a:extLst>
          </p:cNvPr>
          <p:cNvSpPr txBox="1"/>
          <p:nvPr/>
        </p:nvSpPr>
        <p:spPr>
          <a:xfrm>
            <a:off x="6915158" y="3083946"/>
            <a:ext cx="511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Self-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2588FA-99E5-A833-DADC-64E9D2787775}"/>
              </a:ext>
            </a:extLst>
          </p:cNvPr>
          <p:cNvSpPr txBox="1"/>
          <p:nvPr/>
        </p:nvSpPr>
        <p:spPr>
          <a:xfrm>
            <a:off x="6751669" y="2902611"/>
            <a:ext cx="511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MSA: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4267E62-4BE5-A74E-797D-EF1356F287D5}"/>
              </a:ext>
            </a:extLst>
          </p:cNvPr>
          <p:cNvSpPr txBox="1"/>
          <p:nvPr/>
        </p:nvSpPr>
        <p:spPr>
          <a:xfrm rot="16200000">
            <a:off x="7872788" y="1592885"/>
            <a:ext cx="13639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 Transfer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09605BE-02B1-2FD5-20E3-CA4B6AA3668B}"/>
              </a:ext>
            </a:extLst>
          </p:cNvPr>
          <p:cNvSpPr txBox="1"/>
          <p:nvPr/>
        </p:nvSpPr>
        <p:spPr>
          <a:xfrm rot="16200000">
            <a:off x="7925237" y="3171039"/>
            <a:ext cx="12434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 </a:t>
            </a:r>
          </a:p>
        </p:txBody>
      </p:sp>
    </p:spTree>
    <p:extLst>
      <p:ext uri="{BB962C8B-B14F-4D97-AF65-F5344CB8AC3E}">
        <p14:creationId xmlns:p14="http://schemas.microsoft.com/office/powerpoint/2010/main" val="2679227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01A5F79A-5EB8-5FD6-5884-7F10DD6DE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59"/>
          <a:stretch/>
        </p:blipFill>
        <p:spPr bwMode="auto">
          <a:xfrm>
            <a:off x="6438504" y="3298580"/>
            <a:ext cx="2656520" cy="33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ision Transformer ViT Architecture">
            <a:extLst>
              <a:ext uri="{FF2B5EF4-FFF2-40B4-BE49-F238E27FC236}">
                <a16:creationId xmlns:a16="http://schemas.microsoft.com/office/drawing/2014/main" id="{5E6FE7E4-9C4F-58C4-5EA8-BCE2B07F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3"/>
          <a:stretch/>
        </p:blipFill>
        <p:spPr bwMode="auto">
          <a:xfrm>
            <a:off x="7463836" y="112652"/>
            <a:ext cx="1631188" cy="277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0D7895D-BA60-C759-39B0-196757C8FD9C}"/>
              </a:ext>
            </a:extLst>
          </p:cNvPr>
          <p:cNvSpPr txBox="1"/>
          <p:nvPr/>
        </p:nvSpPr>
        <p:spPr>
          <a:xfrm>
            <a:off x="0" y="-38342"/>
            <a:ext cx="745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1.2.3 Related Works: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Transformer Encoder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FEBD642-F000-68FB-6B00-0E3EEDF8EEE4}"/>
                  </a:ext>
                </a:extLst>
              </p:cNvPr>
              <p:cNvSpPr txBox="1"/>
              <p:nvPr/>
            </p:nvSpPr>
            <p:spPr>
              <a:xfrm>
                <a:off x="226578" y="2178630"/>
                <a:ext cx="5560292" cy="1181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對於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Encoder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的第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l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層，記其輸入為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zh-TW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輸出為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</m:sub>
                    </m:sSub>
                    <m:r>
                      <a:rPr kumimoji="0" lang="zh-TW" alt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</m:oMath>
                </a14:m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𝐸𝑛𝑐𝑜𝑑𝑒𝑟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𝑓𝑖𝑟𝑠𝑡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𝑖𝑛𝑝𝑢𝑡</m:t>
                      </m:r>
                    </m:oMath>
                  </m:oMathPara>
                </a14:m>
                <a:endParaRPr kumimoji="0" lang="en-US" altLang="zh-TW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  <m:sup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bSup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,….,</m:t>
                    </m:r>
                    <m:sSubSup>
                      <m:sSubSupPr>
                        <m:ctrl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  <m:sup>
                        <m: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sup>
                    </m:sSubSup>
                    <m:r>
                      <a:rPr kumimoji="0" lang="en-US" altLang="zh-TW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 </m:t>
                    </m:r>
                    <m:r>
                      <a:rPr kumimoji="0" lang="zh-TW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還</m:t>
                    </m:r>
                    <m:r>
                      <a:rPr kumimoji="0" lang="zh-TW" alt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未</m:t>
                    </m:r>
                  </m:oMath>
                </a14:m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Linear Projection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的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patch embedding(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</m:t>
                        </m:r>
                      </m:e>
                      <m:sup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altLang="zh-TW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C</m:t>
                    </m:r>
                  </m:oMath>
                </a14:m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維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  <m:sup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bSup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r>
                      <a:rPr kumimoji="0" lang="en-US" altLang="zh-TW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,….,</m:t>
                    </m:r>
                    <m:sSubSup>
                      <m:sSubSupPr>
                        <m:ctrlP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  <m:sup>
                        <m:r>
                          <a:rPr kumimoji="0" lang="en-US" altLang="zh-TW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sup>
                    </m:sSubSup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kumimoji="0" lang="zh-TW" alt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經</m:t>
                    </m:r>
                    <m:r>
                      <a:rPr kumimoji="0" lang="zh-TW" altLang="en-US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過</m:t>
                    </m:r>
                  </m:oMath>
                </a14:m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做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linear projection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，使每個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patch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的維度都是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維</a:t>
                </a:r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TW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en-US" altLang="zh-TW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𝑝𝑜𝑠𝑒</m:t>
                          </m:r>
                        </m:sub>
                      </m:sSub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𝑝𝑜𝑠𝑡𝑖𝑜𝑛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𝐸𝑚𝑏𝑒𝑑𝑑𝑖𝑛𝑔</m:t>
                      </m:r>
                    </m:oMath>
                  </m:oMathPara>
                </a14:m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𝐿𝑁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𝐿𝑎𝑦𝑒𝑟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𝑁𝑜𝑟𝑚𝑎𝑙𝑖𝑧𝑎𝑡𝑖𝑜𝑛</m:t>
                      </m:r>
                    </m:oMath>
                  </m:oMathPara>
                </a14:m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FEBD642-F000-68FB-6B00-0E3EEDF8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78" y="2178630"/>
                <a:ext cx="5560292" cy="1181349"/>
              </a:xfrm>
              <a:prstGeom prst="rect">
                <a:avLst/>
              </a:prstGeom>
              <a:blipFill>
                <a:blip r:embed="rId5"/>
                <a:stretch>
                  <a:fillRect l="-1645" t="-4124" b="-25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8DB7503E-BD75-2F68-A8FD-1737A27E7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" y="884702"/>
            <a:ext cx="7344800" cy="122889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646615-D873-A761-855F-376BE815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8" y="3498022"/>
            <a:ext cx="6569724" cy="29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D41B6C9B-6E45-52C2-1FD0-BAFE76D3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A759FC9-A3FC-86F7-A00E-F1799E6254F8}"/>
              </a:ext>
            </a:extLst>
          </p:cNvPr>
          <p:cNvSpPr txBox="1"/>
          <p:nvPr/>
        </p:nvSpPr>
        <p:spPr>
          <a:xfrm rot="16200000">
            <a:off x="8159184" y="629227"/>
            <a:ext cx="13639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 Transfer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E79E5D-A0C0-CE75-DB79-50B65E673FDC}"/>
              </a:ext>
            </a:extLst>
          </p:cNvPr>
          <p:cNvSpPr txBox="1"/>
          <p:nvPr/>
        </p:nvSpPr>
        <p:spPr>
          <a:xfrm rot="16200000">
            <a:off x="8225161" y="1827583"/>
            <a:ext cx="12434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 </a:t>
            </a:r>
          </a:p>
        </p:txBody>
      </p:sp>
    </p:spTree>
    <p:extLst>
      <p:ext uri="{BB962C8B-B14F-4D97-AF65-F5344CB8AC3E}">
        <p14:creationId xmlns:p14="http://schemas.microsoft.com/office/powerpoint/2010/main" val="208049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7FBEE5C-EA2F-3393-2987-F84CD3D9DBBC}"/>
              </a:ext>
            </a:extLst>
          </p:cNvPr>
          <p:cNvSpPr txBox="1"/>
          <p:nvPr/>
        </p:nvSpPr>
        <p:spPr>
          <a:xfrm>
            <a:off x="365125" y="952834"/>
            <a:ext cx="8354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74" name="Picture 2" descr="Vision Transformer ViT Architecture">
            <a:extLst>
              <a:ext uri="{FF2B5EF4-FFF2-40B4-BE49-F238E27FC236}">
                <a16:creationId xmlns:a16="http://schemas.microsoft.com/office/drawing/2014/main" id="{EA447C39-650A-97A9-CBD4-FB5BC76E1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3"/>
          <a:stretch/>
        </p:blipFill>
        <p:spPr bwMode="auto">
          <a:xfrm>
            <a:off x="6886527" y="824182"/>
            <a:ext cx="2044434" cy="34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0D7895D-BA60-C759-39B0-196757C8FD9C}"/>
              </a:ext>
            </a:extLst>
          </p:cNvPr>
          <p:cNvSpPr txBox="1"/>
          <p:nvPr/>
        </p:nvSpPr>
        <p:spPr>
          <a:xfrm>
            <a:off x="8273" y="23577"/>
            <a:ext cx="8911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1.2.3 Related Works: Transformer Encoder –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??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hne"/>
                <a:ea typeface="新細明體" panose="02020500000000000000" pitchFamily="18" charset="-120"/>
                <a:cs typeface="+mn-cs"/>
              </a:rPr>
              <a:t>Multi-Layer Perceptron(MLP) Vs. FFN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hne"/>
                <a:ea typeface="新細明體" panose="02020500000000000000" pitchFamily="18" charset="-120"/>
                <a:cs typeface="+mn-cs"/>
              </a:rPr>
              <a:t>VitPose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hne"/>
                <a:ea typeface="新細明體" panose="02020500000000000000" pitchFamily="18" charset="-120"/>
                <a:cs typeface="+mn-cs"/>
              </a:rPr>
              <a:t> Cvpr2022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A5D79C-6800-E175-17B1-A48B6205BCFB}"/>
              </a:ext>
            </a:extLst>
          </p:cNvPr>
          <p:cNvSpPr/>
          <p:nvPr/>
        </p:nvSpPr>
        <p:spPr>
          <a:xfrm>
            <a:off x="7339108" y="1572602"/>
            <a:ext cx="1071418" cy="43328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F69768-E330-B8D1-65B7-4FF763F2EB77}"/>
              </a:ext>
            </a:extLst>
          </p:cNvPr>
          <p:cNvSpPr txBox="1"/>
          <p:nvPr/>
        </p:nvSpPr>
        <p:spPr>
          <a:xfrm>
            <a:off x="535709" y="14526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hne"/>
                <a:ea typeface="新細明體" panose="02020500000000000000" pitchFamily="18" charset="-120"/>
                <a:cs typeface="+mn-cs"/>
              </a:rPr>
              <a:t> 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10868F4-F30B-475A-90E2-95CAF62899C2}"/>
              </a:ext>
            </a:extLst>
          </p:cNvPr>
          <p:cNvGrpSpPr/>
          <p:nvPr/>
        </p:nvGrpSpPr>
        <p:grpSpPr>
          <a:xfrm>
            <a:off x="224126" y="3800061"/>
            <a:ext cx="6345382" cy="2954649"/>
            <a:chOff x="224126" y="3623082"/>
            <a:chExt cx="6345382" cy="2954649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D64FF97-F14B-7C6D-4196-62DA571A7F14}"/>
                </a:ext>
              </a:extLst>
            </p:cNvPr>
            <p:cNvSpPr txBox="1"/>
            <p:nvPr/>
          </p:nvSpPr>
          <p:spPr>
            <a:xfrm>
              <a:off x="224126" y="3623082"/>
              <a:ext cx="63453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sohne"/>
                  <a:ea typeface="新細明體" panose="02020500000000000000" pitchFamily="18" charset="-120"/>
                  <a:cs typeface="+mn-cs"/>
                </a:rPr>
                <a:t>Multi-Layer Perceptron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(MLP)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system-ui"/>
                <a:ea typeface="新細明體" panose="02020500000000000000" pitchFamily="18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system-ui"/>
                  <a:ea typeface="新細明體" panose="02020500000000000000" pitchFamily="18" charset="-120"/>
                  <a:cs typeface="+mn-cs"/>
                </a:rPr>
                <a:t>A multilayer perceptron is a special case of a feedforward neural network where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stem-ui"/>
                  <a:ea typeface="新細明體" panose="02020500000000000000" pitchFamily="18" charset="-120"/>
                  <a:cs typeface="+mn-cs"/>
                </a:rPr>
                <a:t>every layer is a fully connected layer.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0AC0BC8-27AE-5E2C-4A5E-5099A953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345" y="4563295"/>
              <a:ext cx="4009789" cy="2014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687854-8844-F879-AF24-C0CDAC022838}"/>
              </a:ext>
            </a:extLst>
          </p:cNvPr>
          <p:cNvGrpSpPr/>
          <p:nvPr/>
        </p:nvGrpSpPr>
        <p:grpSpPr>
          <a:xfrm>
            <a:off x="289382" y="854574"/>
            <a:ext cx="5333713" cy="2890879"/>
            <a:chOff x="365123" y="701593"/>
            <a:chExt cx="5333713" cy="289087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9A760F-1711-66CA-64CC-D38A36974A7D}"/>
                </a:ext>
              </a:extLst>
            </p:cNvPr>
            <p:cNvSpPr txBox="1"/>
            <p:nvPr/>
          </p:nvSpPr>
          <p:spPr>
            <a:xfrm>
              <a:off x="365123" y="701593"/>
              <a:ext cx="53337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Feedforward Neural Network: (FFN)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資料經由輸入層通過隱藏層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(</a:t>
              </a: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hedden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 layer)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到輸出層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單向傳播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，神經元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(neuron)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之間沒有連接迴路存在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233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,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Lato" panose="020F0502020204030203" pitchFamily="34" charset="0"/>
                  <a:ea typeface="新細明體" panose="02020500000000000000" pitchFamily="18" charset="-120"/>
                  <a:cs typeface="+mn-cs"/>
                </a:rPr>
                <a:t>Not fully connected layer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8B6B752E-BF57-2832-A1F2-56B50AB33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3" y="1462335"/>
              <a:ext cx="4442691" cy="213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6237359C-6FB0-BB49-1020-D9A9FDCA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15270B4-EC22-066C-36E5-60DDDBF81E78}"/>
              </a:ext>
            </a:extLst>
          </p:cNvPr>
          <p:cNvSpPr txBox="1"/>
          <p:nvPr/>
        </p:nvSpPr>
        <p:spPr>
          <a:xfrm rot="16200000">
            <a:off x="7937415" y="1666133"/>
            <a:ext cx="13639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 Transfer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326840-2734-9706-7049-3248C7B9642C}"/>
              </a:ext>
            </a:extLst>
          </p:cNvPr>
          <p:cNvSpPr txBox="1"/>
          <p:nvPr/>
        </p:nvSpPr>
        <p:spPr>
          <a:xfrm rot="16200000">
            <a:off x="7997630" y="3000594"/>
            <a:ext cx="12434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 </a:t>
            </a:r>
          </a:p>
        </p:txBody>
      </p:sp>
    </p:spTree>
    <p:extLst>
      <p:ext uri="{BB962C8B-B14F-4D97-AF65-F5344CB8AC3E}">
        <p14:creationId xmlns:p14="http://schemas.microsoft.com/office/powerpoint/2010/main" val="416132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字方塊 79">
            <a:extLst>
              <a:ext uri="{FF2B5EF4-FFF2-40B4-BE49-F238E27FC236}">
                <a16:creationId xmlns:a16="http://schemas.microsoft.com/office/drawing/2014/main" id="{8FD673E9-6F1A-42C0-70D7-0E3A7317B464}"/>
              </a:ext>
            </a:extLst>
          </p:cNvPr>
          <p:cNvSpPr txBox="1"/>
          <p:nvPr/>
        </p:nvSpPr>
        <p:spPr>
          <a:xfrm>
            <a:off x="3062129" y="5670881"/>
            <a:ext cx="3094892" cy="116955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693738" marR="0" lvl="0" indent="-693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LN : Layer Normalization</a:t>
            </a:r>
          </a:p>
          <a:p>
            <a:pPr marL="693738" marR="0" lvl="0" indent="-693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SW-MSA: Window Multiple-Head Self Attention</a:t>
            </a:r>
          </a:p>
          <a:p>
            <a:pPr marL="693738" marR="0" lvl="0" indent="-693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W-MSA: Shifted Window Multiple-Head Self Attention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B42DAFCD-EB95-2EA0-D177-2B660DF27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79"/>
          <a:stretch/>
        </p:blipFill>
        <p:spPr>
          <a:xfrm>
            <a:off x="0" y="412429"/>
            <a:ext cx="9144000" cy="26112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" y="1296"/>
            <a:ext cx="7886700" cy="556458"/>
          </a:xfrm>
        </p:spPr>
        <p:txBody>
          <a:bodyPr/>
          <a:lstStyle/>
          <a:p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1.2.3 Related Works [8] ??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205D2D-1E69-46CF-8CEC-BEC6AF2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273AA52-BDCC-7480-233D-ABD2EF2DA0F8}"/>
              </a:ext>
            </a:extLst>
          </p:cNvPr>
          <p:cNvSpPr txBox="1"/>
          <p:nvPr/>
        </p:nvSpPr>
        <p:spPr>
          <a:xfrm>
            <a:off x="104613" y="534317"/>
            <a:ext cx="499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Swin Transformer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[8]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 (Swin Transformer Blocks)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2360BF9-7311-9565-6F0D-97957E794A49}"/>
              </a:ext>
            </a:extLst>
          </p:cNvPr>
          <p:cNvGrpSpPr/>
          <p:nvPr/>
        </p:nvGrpSpPr>
        <p:grpSpPr>
          <a:xfrm>
            <a:off x="248757" y="3312191"/>
            <a:ext cx="2833656" cy="3467101"/>
            <a:chOff x="6586465" y="934173"/>
            <a:chExt cx="3236205" cy="3466616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F340DAF9-4D9D-D385-42F6-2B2E5A622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50" b="5430"/>
            <a:stretch/>
          </p:blipFill>
          <p:spPr>
            <a:xfrm>
              <a:off x="6586465" y="934173"/>
              <a:ext cx="3230634" cy="3333027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78018BB-82CC-7562-CF29-4DD11C3D3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73" t="93736"/>
            <a:stretch/>
          </p:blipFill>
          <p:spPr>
            <a:xfrm>
              <a:off x="6589422" y="4203700"/>
              <a:ext cx="3233248" cy="197089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153582F-B5B1-4210-57BA-2A2EC4D8CD0B}"/>
              </a:ext>
            </a:extLst>
          </p:cNvPr>
          <p:cNvGrpSpPr/>
          <p:nvPr/>
        </p:nvGrpSpPr>
        <p:grpSpPr>
          <a:xfrm>
            <a:off x="3115635" y="3265959"/>
            <a:ext cx="2807428" cy="2415681"/>
            <a:chOff x="3603591" y="1594422"/>
            <a:chExt cx="2807428" cy="2415681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2AA1D2E-34E0-CB5E-7BA2-34F3025F7BB8}"/>
                </a:ext>
              </a:extLst>
            </p:cNvPr>
            <p:cNvSpPr txBox="1"/>
            <p:nvPr/>
          </p:nvSpPr>
          <p:spPr>
            <a:xfrm>
              <a:off x="3603591" y="1594422"/>
              <a:ext cx="1952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2 Fully Connect Layer</a:t>
              </a: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A06FEFA-F3E2-154F-E552-31812ACA1F49}"/>
                </a:ext>
              </a:extLst>
            </p:cNvPr>
            <p:cNvGrpSpPr/>
            <p:nvPr/>
          </p:nvGrpSpPr>
          <p:grpSpPr>
            <a:xfrm>
              <a:off x="3960591" y="1892359"/>
              <a:ext cx="2450428" cy="1896228"/>
              <a:chOff x="4364166" y="1545480"/>
              <a:chExt cx="3345984" cy="3034823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00BFD9DE-A8E4-3C30-A37D-6026A37DC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0792" y="1545480"/>
                <a:ext cx="2829358" cy="303482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A3270DF-C47B-1B93-FF08-7CE936B96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90" r="76766" b="24099"/>
              <a:stretch/>
            </p:blipFill>
            <p:spPr>
              <a:xfrm>
                <a:off x="4364166" y="1761949"/>
                <a:ext cx="798717" cy="2601884"/>
              </a:xfrm>
              <a:prstGeom prst="rect">
                <a:avLst/>
              </a:prstGeom>
            </p:spPr>
          </p:pic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38D39AE-0383-DBBC-64C7-E4AA88AE2A52}"/>
                </a:ext>
              </a:extLst>
            </p:cNvPr>
            <p:cNvSpPr txBox="1"/>
            <p:nvPr/>
          </p:nvSpPr>
          <p:spPr>
            <a:xfrm>
              <a:off x="3750113" y="189235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Input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73311D5-3C9F-F312-F0DE-A8B1415C8F9D}"/>
                </a:ext>
              </a:extLst>
            </p:cNvPr>
            <p:cNvSpPr txBox="1"/>
            <p:nvPr/>
          </p:nvSpPr>
          <p:spPr>
            <a:xfrm>
              <a:off x="3831072" y="3562450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(1,d)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1F21F9C-8FB9-740B-6D71-667ED536C4A7}"/>
                </a:ext>
              </a:extLst>
            </p:cNvPr>
            <p:cNvSpPr txBox="1"/>
            <p:nvPr/>
          </p:nvSpPr>
          <p:spPr>
            <a:xfrm>
              <a:off x="4358617" y="3702326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(1, 4d)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14325C1-A179-3E36-0DA1-A370CD2D481D}"/>
                </a:ext>
              </a:extLst>
            </p:cNvPr>
            <p:cNvSpPr txBox="1"/>
            <p:nvPr/>
          </p:nvSpPr>
          <p:spPr>
            <a:xfrm>
              <a:off x="5790757" y="3370683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(1, d)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0CF285A-2FFF-A377-ED7B-37B4EA25A9E3}"/>
                </a:ext>
              </a:extLst>
            </p:cNvPr>
            <p:cNvSpPr txBox="1"/>
            <p:nvPr/>
          </p:nvSpPr>
          <p:spPr>
            <a:xfrm>
              <a:off x="5617202" y="1923136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Output</a:t>
              </a:r>
            </a:p>
          </p:txBody>
        </p: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5A4A50D-3CB6-F132-B291-AF523757866E}"/>
              </a:ext>
            </a:extLst>
          </p:cNvPr>
          <p:cNvSpPr txBox="1"/>
          <p:nvPr/>
        </p:nvSpPr>
        <p:spPr>
          <a:xfrm>
            <a:off x="900744" y="4829776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add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2DAA234-E5A6-D252-1818-1CE678A88A37}"/>
              </a:ext>
            </a:extLst>
          </p:cNvPr>
          <p:cNvSpPr txBox="1"/>
          <p:nvPr/>
        </p:nvSpPr>
        <p:spPr>
          <a:xfrm>
            <a:off x="900463" y="3438120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add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8E8803A-B11F-0918-A317-2D0A6CFF7DD4}"/>
              </a:ext>
            </a:extLst>
          </p:cNvPr>
          <p:cNvSpPr txBox="1"/>
          <p:nvPr/>
        </p:nvSpPr>
        <p:spPr>
          <a:xfrm>
            <a:off x="2423453" y="4824962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add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03CE097-01BA-FEDA-A2B2-DCBB82441E24}"/>
              </a:ext>
            </a:extLst>
          </p:cNvPr>
          <p:cNvSpPr txBox="1"/>
          <p:nvPr/>
        </p:nvSpPr>
        <p:spPr>
          <a:xfrm>
            <a:off x="2349778" y="3437918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add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3D14659-F7BB-07D3-8040-6C85A78F8A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36" t="14947" b="23423"/>
          <a:stretch/>
        </p:blipFill>
        <p:spPr>
          <a:xfrm>
            <a:off x="7925622" y="5074925"/>
            <a:ext cx="1172329" cy="1303938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F5BE961-D049-2521-7A21-A55A1E814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6" t="14948" r="65920" b="4031"/>
          <a:stretch/>
        </p:blipFill>
        <p:spPr>
          <a:xfrm>
            <a:off x="6372500" y="3426014"/>
            <a:ext cx="1058126" cy="1276955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DAB9EC2E-7AC9-C789-BFAF-500739443EE1}"/>
              </a:ext>
            </a:extLst>
          </p:cNvPr>
          <p:cNvGrpSpPr/>
          <p:nvPr/>
        </p:nvGrpSpPr>
        <p:grpSpPr>
          <a:xfrm>
            <a:off x="6297254" y="4875205"/>
            <a:ext cx="1486779" cy="1727501"/>
            <a:chOff x="5094125" y="3532905"/>
            <a:chExt cx="2168687" cy="2190918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8CE7C30E-E095-5670-27FD-058D8F2FD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985" t="14948" r="25935" b="4031"/>
            <a:stretch/>
          </p:blipFill>
          <p:spPr>
            <a:xfrm>
              <a:off x="5389059" y="3860187"/>
              <a:ext cx="1562100" cy="1536354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237D49-5B19-A3CF-B4BD-27192638CF2C}"/>
                </a:ext>
              </a:extLst>
            </p:cNvPr>
            <p:cNvSpPr/>
            <p:nvPr/>
          </p:nvSpPr>
          <p:spPr>
            <a:xfrm>
              <a:off x="5816130" y="4257544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84135D7-B7DB-2D02-6EC3-EA8B0C0CC7E3}"/>
                </a:ext>
              </a:extLst>
            </p:cNvPr>
            <p:cNvSpPr/>
            <p:nvPr/>
          </p:nvSpPr>
          <p:spPr>
            <a:xfrm>
              <a:off x="5101482" y="3537046"/>
              <a:ext cx="722782" cy="7355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E749D41-A3C1-9D35-3BB3-AA6CCD3C3348}"/>
                </a:ext>
              </a:extLst>
            </p:cNvPr>
            <p:cNvSpPr/>
            <p:nvPr/>
          </p:nvSpPr>
          <p:spPr>
            <a:xfrm>
              <a:off x="5094125" y="4988302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FF67A4E-D0F8-5429-D542-400DB0C566F0}"/>
                </a:ext>
              </a:extLst>
            </p:cNvPr>
            <p:cNvSpPr/>
            <p:nvPr/>
          </p:nvSpPr>
          <p:spPr>
            <a:xfrm>
              <a:off x="6538475" y="4988302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E6985FC-A351-5C83-0BFE-5072F15A33B8}"/>
                </a:ext>
              </a:extLst>
            </p:cNvPr>
            <p:cNvSpPr/>
            <p:nvPr/>
          </p:nvSpPr>
          <p:spPr>
            <a:xfrm>
              <a:off x="6540030" y="3532905"/>
              <a:ext cx="722782" cy="726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</p:grpSp>
      <p:sp>
        <p:nvSpPr>
          <p:cNvPr id="67" name="左大括弧 66">
            <a:extLst>
              <a:ext uri="{FF2B5EF4-FFF2-40B4-BE49-F238E27FC236}">
                <a16:creationId xmlns:a16="http://schemas.microsoft.com/office/drawing/2014/main" id="{73ABD00D-E66D-A22D-8363-E242B8C03E3C}"/>
              </a:ext>
            </a:extLst>
          </p:cNvPr>
          <p:cNvSpPr/>
          <p:nvPr/>
        </p:nvSpPr>
        <p:spPr>
          <a:xfrm rot="10800000">
            <a:off x="7466685" y="3463353"/>
            <a:ext cx="117877" cy="5441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D450A136-0C8F-F137-5C00-DA1CCFCE11BE}"/>
                  </a:ext>
                </a:extLst>
              </p:cNvPr>
              <p:cNvSpPr txBox="1"/>
              <p:nvPr/>
            </p:nvSpPr>
            <p:spPr>
              <a:xfrm>
                <a:off x="7584562" y="3554233"/>
                <a:ext cx="882751" cy="486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m:rPr>
                        <m:sty m:val="p"/>
                      </m:rP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x</m:t>
                    </m:r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patches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D450A136-0C8F-F137-5C00-DA1CCFCE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62" y="3554233"/>
                <a:ext cx="882751" cy="486840"/>
              </a:xfrm>
              <a:prstGeom prst="rect">
                <a:avLst/>
              </a:prstGeom>
              <a:blipFill>
                <a:blip r:embed="rId7"/>
                <a:stretch>
                  <a:fillRect l="-20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左大括弧 72">
            <a:extLst>
              <a:ext uri="{FF2B5EF4-FFF2-40B4-BE49-F238E27FC236}">
                <a16:creationId xmlns:a16="http://schemas.microsoft.com/office/drawing/2014/main" id="{4FBC2F24-351D-8DD4-272E-780454CEE287}"/>
              </a:ext>
            </a:extLst>
          </p:cNvPr>
          <p:cNvSpPr/>
          <p:nvPr/>
        </p:nvSpPr>
        <p:spPr>
          <a:xfrm rot="10800000">
            <a:off x="7584562" y="3455942"/>
            <a:ext cx="727460" cy="1180785"/>
          </a:xfrm>
          <a:custGeom>
            <a:avLst/>
            <a:gdLst>
              <a:gd name="connsiteX0" fmla="*/ 853057 w 853057"/>
              <a:gd name="connsiteY0" fmla="*/ 1129934 h 1129934"/>
              <a:gd name="connsiteX1" fmla="*/ 426528 w 853057"/>
              <a:gd name="connsiteY1" fmla="*/ 1039800 h 1129934"/>
              <a:gd name="connsiteX2" fmla="*/ 426529 w 853057"/>
              <a:gd name="connsiteY2" fmla="*/ 642401 h 1129934"/>
              <a:gd name="connsiteX3" fmla="*/ 0 w 853057"/>
              <a:gd name="connsiteY3" fmla="*/ 552267 h 1129934"/>
              <a:gd name="connsiteX4" fmla="*/ 426529 w 853057"/>
              <a:gd name="connsiteY4" fmla="*/ 462133 h 1129934"/>
              <a:gd name="connsiteX5" fmla="*/ 426529 w 853057"/>
              <a:gd name="connsiteY5" fmla="*/ 90134 h 1129934"/>
              <a:gd name="connsiteX6" fmla="*/ 853058 w 853057"/>
              <a:gd name="connsiteY6" fmla="*/ 0 h 1129934"/>
              <a:gd name="connsiteX7" fmla="*/ 853057 w 853057"/>
              <a:gd name="connsiteY7" fmla="*/ 1129934 h 1129934"/>
              <a:gd name="connsiteX0" fmla="*/ 853057 w 853057"/>
              <a:gd name="connsiteY0" fmla="*/ 1129934 h 1129934"/>
              <a:gd name="connsiteX1" fmla="*/ 426528 w 853057"/>
              <a:gd name="connsiteY1" fmla="*/ 1039800 h 1129934"/>
              <a:gd name="connsiteX2" fmla="*/ 426529 w 853057"/>
              <a:gd name="connsiteY2" fmla="*/ 642401 h 1129934"/>
              <a:gd name="connsiteX3" fmla="*/ 0 w 853057"/>
              <a:gd name="connsiteY3" fmla="*/ 552267 h 1129934"/>
              <a:gd name="connsiteX4" fmla="*/ 426529 w 853057"/>
              <a:gd name="connsiteY4" fmla="*/ 462133 h 1129934"/>
              <a:gd name="connsiteX5" fmla="*/ 426529 w 853057"/>
              <a:gd name="connsiteY5" fmla="*/ 90134 h 1129934"/>
              <a:gd name="connsiteX6" fmla="*/ 853058 w 853057"/>
              <a:gd name="connsiteY6" fmla="*/ 0 h 1129934"/>
              <a:gd name="connsiteX0" fmla="*/ 853057 w 853058"/>
              <a:gd name="connsiteY0" fmla="*/ 1129934 h 1129934"/>
              <a:gd name="connsiteX1" fmla="*/ 426528 w 853058"/>
              <a:gd name="connsiteY1" fmla="*/ 1039800 h 1129934"/>
              <a:gd name="connsiteX2" fmla="*/ 426529 w 853058"/>
              <a:gd name="connsiteY2" fmla="*/ 642401 h 1129934"/>
              <a:gd name="connsiteX3" fmla="*/ 0 w 853058"/>
              <a:gd name="connsiteY3" fmla="*/ 552267 h 1129934"/>
              <a:gd name="connsiteX4" fmla="*/ 426529 w 853058"/>
              <a:gd name="connsiteY4" fmla="*/ 462133 h 1129934"/>
              <a:gd name="connsiteX5" fmla="*/ 426529 w 853058"/>
              <a:gd name="connsiteY5" fmla="*/ 90134 h 1129934"/>
              <a:gd name="connsiteX6" fmla="*/ 853058 w 853058"/>
              <a:gd name="connsiteY6" fmla="*/ 0 h 1129934"/>
              <a:gd name="connsiteX7" fmla="*/ 853057 w 853058"/>
              <a:gd name="connsiteY7" fmla="*/ 1129934 h 1129934"/>
              <a:gd name="connsiteX0" fmla="*/ 853057 w 853058"/>
              <a:gd name="connsiteY0" fmla="*/ 1129934 h 1129934"/>
              <a:gd name="connsiteX1" fmla="*/ 89978 w 853058"/>
              <a:gd name="connsiteY1" fmla="*/ 1027100 h 1129934"/>
              <a:gd name="connsiteX2" fmla="*/ 426529 w 853058"/>
              <a:gd name="connsiteY2" fmla="*/ 642401 h 1129934"/>
              <a:gd name="connsiteX3" fmla="*/ 0 w 853058"/>
              <a:gd name="connsiteY3" fmla="*/ 552267 h 1129934"/>
              <a:gd name="connsiteX4" fmla="*/ 426529 w 853058"/>
              <a:gd name="connsiteY4" fmla="*/ 462133 h 1129934"/>
              <a:gd name="connsiteX5" fmla="*/ 426529 w 853058"/>
              <a:gd name="connsiteY5" fmla="*/ 90134 h 1129934"/>
              <a:gd name="connsiteX6" fmla="*/ 853058 w 853058"/>
              <a:gd name="connsiteY6" fmla="*/ 0 h 1129934"/>
              <a:gd name="connsiteX0" fmla="*/ 853057 w 853058"/>
              <a:gd name="connsiteY0" fmla="*/ 1129934 h 1129934"/>
              <a:gd name="connsiteX1" fmla="*/ 426528 w 853058"/>
              <a:gd name="connsiteY1" fmla="*/ 1039800 h 1129934"/>
              <a:gd name="connsiteX2" fmla="*/ 426529 w 853058"/>
              <a:gd name="connsiteY2" fmla="*/ 642401 h 1129934"/>
              <a:gd name="connsiteX3" fmla="*/ 0 w 853058"/>
              <a:gd name="connsiteY3" fmla="*/ 552267 h 1129934"/>
              <a:gd name="connsiteX4" fmla="*/ 426529 w 853058"/>
              <a:gd name="connsiteY4" fmla="*/ 462133 h 1129934"/>
              <a:gd name="connsiteX5" fmla="*/ 426529 w 853058"/>
              <a:gd name="connsiteY5" fmla="*/ 90134 h 1129934"/>
              <a:gd name="connsiteX6" fmla="*/ 853058 w 853058"/>
              <a:gd name="connsiteY6" fmla="*/ 0 h 1129934"/>
              <a:gd name="connsiteX7" fmla="*/ 853057 w 853058"/>
              <a:gd name="connsiteY7" fmla="*/ 1129934 h 1129934"/>
              <a:gd name="connsiteX0" fmla="*/ 853057 w 853058"/>
              <a:gd name="connsiteY0" fmla="*/ 1129934 h 1129934"/>
              <a:gd name="connsiteX1" fmla="*/ 89978 w 853058"/>
              <a:gd name="connsiteY1" fmla="*/ 1027100 h 1129934"/>
              <a:gd name="connsiteX2" fmla="*/ 426529 w 853058"/>
              <a:gd name="connsiteY2" fmla="*/ 642401 h 1129934"/>
              <a:gd name="connsiteX3" fmla="*/ 0 w 853058"/>
              <a:gd name="connsiteY3" fmla="*/ 552267 h 1129934"/>
              <a:gd name="connsiteX4" fmla="*/ 426529 w 853058"/>
              <a:gd name="connsiteY4" fmla="*/ 462133 h 1129934"/>
              <a:gd name="connsiteX5" fmla="*/ 166179 w 853058"/>
              <a:gd name="connsiteY5" fmla="*/ 58384 h 1129934"/>
              <a:gd name="connsiteX6" fmla="*/ 853058 w 853058"/>
              <a:gd name="connsiteY6" fmla="*/ 0 h 1129934"/>
              <a:gd name="connsiteX0" fmla="*/ 859385 w 859386"/>
              <a:gd name="connsiteY0" fmla="*/ 1129934 h 1129934"/>
              <a:gd name="connsiteX1" fmla="*/ 432856 w 859386"/>
              <a:gd name="connsiteY1" fmla="*/ 1039800 h 1129934"/>
              <a:gd name="connsiteX2" fmla="*/ 432857 w 859386"/>
              <a:gd name="connsiteY2" fmla="*/ 642401 h 1129934"/>
              <a:gd name="connsiteX3" fmla="*/ 6328 w 859386"/>
              <a:gd name="connsiteY3" fmla="*/ 552267 h 1129934"/>
              <a:gd name="connsiteX4" fmla="*/ 432857 w 859386"/>
              <a:gd name="connsiteY4" fmla="*/ 462133 h 1129934"/>
              <a:gd name="connsiteX5" fmla="*/ 432857 w 859386"/>
              <a:gd name="connsiteY5" fmla="*/ 90134 h 1129934"/>
              <a:gd name="connsiteX6" fmla="*/ 859386 w 859386"/>
              <a:gd name="connsiteY6" fmla="*/ 0 h 1129934"/>
              <a:gd name="connsiteX7" fmla="*/ 859385 w 859386"/>
              <a:gd name="connsiteY7" fmla="*/ 1129934 h 1129934"/>
              <a:gd name="connsiteX0" fmla="*/ 859385 w 859386"/>
              <a:gd name="connsiteY0" fmla="*/ 1129934 h 1129934"/>
              <a:gd name="connsiteX1" fmla="*/ 96306 w 859386"/>
              <a:gd name="connsiteY1" fmla="*/ 1027100 h 1129934"/>
              <a:gd name="connsiteX2" fmla="*/ 432857 w 859386"/>
              <a:gd name="connsiteY2" fmla="*/ 642401 h 1129934"/>
              <a:gd name="connsiteX3" fmla="*/ 6328 w 859386"/>
              <a:gd name="connsiteY3" fmla="*/ 552267 h 1129934"/>
              <a:gd name="connsiteX4" fmla="*/ 166157 w 859386"/>
              <a:gd name="connsiteY4" fmla="*/ 512933 h 1129934"/>
              <a:gd name="connsiteX5" fmla="*/ 172507 w 859386"/>
              <a:gd name="connsiteY5" fmla="*/ 58384 h 1129934"/>
              <a:gd name="connsiteX6" fmla="*/ 859386 w 859386"/>
              <a:gd name="connsiteY6" fmla="*/ 0 h 1129934"/>
              <a:gd name="connsiteX0" fmla="*/ 853063 w 853064"/>
              <a:gd name="connsiteY0" fmla="*/ 1129934 h 1129934"/>
              <a:gd name="connsiteX1" fmla="*/ 426534 w 853064"/>
              <a:gd name="connsiteY1" fmla="*/ 1039800 h 1129934"/>
              <a:gd name="connsiteX2" fmla="*/ 426535 w 853064"/>
              <a:gd name="connsiteY2" fmla="*/ 642401 h 1129934"/>
              <a:gd name="connsiteX3" fmla="*/ 6 w 853064"/>
              <a:gd name="connsiteY3" fmla="*/ 552267 h 1129934"/>
              <a:gd name="connsiteX4" fmla="*/ 426535 w 853064"/>
              <a:gd name="connsiteY4" fmla="*/ 462133 h 1129934"/>
              <a:gd name="connsiteX5" fmla="*/ 426535 w 853064"/>
              <a:gd name="connsiteY5" fmla="*/ 90134 h 1129934"/>
              <a:gd name="connsiteX6" fmla="*/ 853064 w 853064"/>
              <a:gd name="connsiteY6" fmla="*/ 0 h 1129934"/>
              <a:gd name="connsiteX7" fmla="*/ 853063 w 853064"/>
              <a:gd name="connsiteY7" fmla="*/ 1129934 h 1129934"/>
              <a:gd name="connsiteX0" fmla="*/ 853063 w 853064"/>
              <a:gd name="connsiteY0" fmla="*/ 1129934 h 1129934"/>
              <a:gd name="connsiteX1" fmla="*/ 89984 w 853064"/>
              <a:gd name="connsiteY1" fmla="*/ 1027100 h 1129934"/>
              <a:gd name="connsiteX2" fmla="*/ 153485 w 853064"/>
              <a:gd name="connsiteY2" fmla="*/ 642401 h 1129934"/>
              <a:gd name="connsiteX3" fmla="*/ 6 w 853064"/>
              <a:gd name="connsiteY3" fmla="*/ 552267 h 1129934"/>
              <a:gd name="connsiteX4" fmla="*/ 159835 w 853064"/>
              <a:gd name="connsiteY4" fmla="*/ 512933 h 1129934"/>
              <a:gd name="connsiteX5" fmla="*/ 166185 w 853064"/>
              <a:gd name="connsiteY5" fmla="*/ 58384 h 1129934"/>
              <a:gd name="connsiteX6" fmla="*/ 853064 w 853064"/>
              <a:gd name="connsiteY6" fmla="*/ 0 h 1129934"/>
              <a:gd name="connsiteX0" fmla="*/ 853064 w 853065"/>
              <a:gd name="connsiteY0" fmla="*/ 1129934 h 1137686"/>
              <a:gd name="connsiteX1" fmla="*/ 426535 w 853065"/>
              <a:gd name="connsiteY1" fmla="*/ 1039800 h 1137686"/>
              <a:gd name="connsiteX2" fmla="*/ 426536 w 853065"/>
              <a:gd name="connsiteY2" fmla="*/ 642401 h 1137686"/>
              <a:gd name="connsiteX3" fmla="*/ 7 w 853065"/>
              <a:gd name="connsiteY3" fmla="*/ 552267 h 1137686"/>
              <a:gd name="connsiteX4" fmla="*/ 426536 w 853065"/>
              <a:gd name="connsiteY4" fmla="*/ 462133 h 1137686"/>
              <a:gd name="connsiteX5" fmla="*/ 426536 w 853065"/>
              <a:gd name="connsiteY5" fmla="*/ 90134 h 1137686"/>
              <a:gd name="connsiteX6" fmla="*/ 853065 w 853065"/>
              <a:gd name="connsiteY6" fmla="*/ 0 h 1137686"/>
              <a:gd name="connsiteX7" fmla="*/ 853064 w 853065"/>
              <a:gd name="connsiteY7" fmla="*/ 1129934 h 1137686"/>
              <a:gd name="connsiteX0" fmla="*/ 853064 w 853065"/>
              <a:gd name="connsiteY0" fmla="*/ 1129934 h 1137686"/>
              <a:gd name="connsiteX1" fmla="*/ 216985 w 853065"/>
              <a:gd name="connsiteY1" fmla="*/ 1084250 h 1137686"/>
              <a:gd name="connsiteX2" fmla="*/ 153486 w 853065"/>
              <a:gd name="connsiteY2" fmla="*/ 642401 h 1137686"/>
              <a:gd name="connsiteX3" fmla="*/ 7 w 853065"/>
              <a:gd name="connsiteY3" fmla="*/ 552267 h 1137686"/>
              <a:gd name="connsiteX4" fmla="*/ 159836 w 853065"/>
              <a:gd name="connsiteY4" fmla="*/ 512933 h 1137686"/>
              <a:gd name="connsiteX5" fmla="*/ 166186 w 853065"/>
              <a:gd name="connsiteY5" fmla="*/ 58384 h 1137686"/>
              <a:gd name="connsiteX6" fmla="*/ 853065 w 853065"/>
              <a:gd name="connsiteY6" fmla="*/ 0 h 1137686"/>
              <a:gd name="connsiteX0" fmla="*/ 853077 w 853078"/>
              <a:gd name="connsiteY0" fmla="*/ 1129934 h 1139572"/>
              <a:gd name="connsiteX1" fmla="*/ 426548 w 853078"/>
              <a:gd name="connsiteY1" fmla="*/ 1039800 h 1139572"/>
              <a:gd name="connsiteX2" fmla="*/ 426549 w 853078"/>
              <a:gd name="connsiteY2" fmla="*/ 642401 h 1139572"/>
              <a:gd name="connsiteX3" fmla="*/ 20 w 853078"/>
              <a:gd name="connsiteY3" fmla="*/ 552267 h 1139572"/>
              <a:gd name="connsiteX4" fmla="*/ 426549 w 853078"/>
              <a:gd name="connsiteY4" fmla="*/ 462133 h 1139572"/>
              <a:gd name="connsiteX5" fmla="*/ 426549 w 853078"/>
              <a:gd name="connsiteY5" fmla="*/ 90134 h 1139572"/>
              <a:gd name="connsiteX6" fmla="*/ 853078 w 853078"/>
              <a:gd name="connsiteY6" fmla="*/ 0 h 1139572"/>
              <a:gd name="connsiteX7" fmla="*/ 853077 w 853078"/>
              <a:gd name="connsiteY7" fmla="*/ 1129934 h 1139572"/>
              <a:gd name="connsiteX0" fmla="*/ 853077 w 853078"/>
              <a:gd name="connsiteY0" fmla="*/ 1129934 h 1139572"/>
              <a:gd name="connsiteX1" fmla="*/ 216998 w 853078"/>
              <a:gd name="connsiteY1" fmla="*/ 1084250 h 1139572"/>
              <a:gd name="connsiteX2" fmla="*/ 172549 w 853078"/>
              <a:gd name="connsiteY2" fmla="*/ 610651 h 1139572"/>
              <a:gd name="connsiteX3" fmla="*/ 20 w 853078"/>
              <a:gd name="connsiteY3" fmla="*/ 552267 h 1139572"/>
              <a:gd name="connsiteX4" fmla="*/ 159849 w 853078"/>
              <a:gd name="connsiteY4" fmla="*/ 512933 h 1139572"/>
              <a:gd name="connsiteX5" fmla="*/ 166199 w 853078"/>
              <a:gd name="connsiteY5" fmla="*/ 58384 h 1139572"/>
              <a:gd name="connsiteX6" fmla="*/ 853078 w 853078"/>
              <a:gd name="connsiteY6" fmla="*/ 0 h 113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3078" h="1139572" stroke="0" extrusionOk="0">
                <a:moveTo>
                  <a:pt x="853077" y="1129934"/>
                </a:moveTo>
                <a:cubicBezTo>
                  <a:pt x="617512" y="1129934"/>
                  <a:pt x="426548" y="1089580"/>
                  <a:pt x="426548" y="1039800"/>
                </a:cubicBezTo>
                <a:cubicBezTo>
                  <a:pt x="426548" y="907334"/>
                  <a:pt x="426549" y="774867"/>
                  <a:pt x="426549" y="642401"/>
                </a:cubicBezTo>
                <a:cubicBezTo>
                  <a:pt x="426549" y="592621"/>
                  <a:pt x="235585" y="552267"/>
                  <a:pt x="20" y="552267"/>
                </a:cubicBezTo>
                <a:cubicBezTo>
                  <a:pt x="235585" y="552267"/>
                  <a:pt x="426549" y="511913"/>
                  <a:pt x="426549" y="462133"/>
                </a:cubicBezTo>
                <a:lnTo>
                  <a:pt x="426549" y="90134"/>
                </a:lnTo>
                <a:cubicBezTo>
                  <a:pt x="426549" y="40354"/>
                  <a:pt x="617513" y="0"/>
                  <a:pt x="853078" y="0"/>
                </a:cubicBezTo>
                <a:cubicBezTo>
                  <a:pt x="853078" y="376645"/>
                  <a:pt x="853077" y="753289"/>
                  <a:pt x="853077" y="1129934"/>
                </a:cubicBezTo>
                <a:close/>
              </a:path>
              <a:path w="853078" h="1139572" fill="none">
                <a:moveTo>
                  <a:pt x="853077" y="1129934"/>
                </a:moveTo>
                <a:cubicBezTo>
                  <a:pt x="617512" y="1129934"/>
                  <a:pt x="330419" y="1170797"/>
                  <a:pt x="216998" y="1084250"/>
                </a:cubicBezTo>
                <a:cubicBezTo>
                  <a:pt x="103577" y="997703"/>
                  <a:pt x="208712" y="699315"/>
                  <a:pt x="172549" y="610651"/>
                </a:cubicBezTo>
                <a:cubicBezTo>
                  <a:pt x="136386" y="521987"/>
                  <a:pt x="2137" y="568553"/>
                  <a:pt x="20" y="552267"/>
                </a:cubicBezTo>
                <a:cubicBezTo>
                  <a:pt x="-2097" y="535981"/>
                  <a:pt x="159849" y="562713"/>
                  <a:pt x="159849" y="512933"/>
                </a:cubicBezTo>
                <a:cubicBezTo>
                  <a:pt x="161966" y="361417"/>
                  <a:pt x="164082" y="209900"/>
                  <a:pt x="166199" y="58384"/>
                </a:cubicBezTo>
                <a:cubicBezTo>
                  <a:pt x="166199" y="8604"/>
                  <a:pt x="617513" y="0"/>
                  <a:pt x="853078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C95A7F8-C36F-FD56-7C42-8C4C7C995B2B}"/>
              </a:ext>
            </a:extLst>
          </p:cNvPr>
          <p:cNvSpPr txBox="1"/>
          <p:nvPr/>
        </p:nvSpPr>
        <p:spPr>
          <a:xfrm>
            <a:off x="8308402" y="3871737"/>
            <a:ext cx="111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 windows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046F8E-A770-09E3-3893-477C7E8683E8}"/>
                  </a:ext>
                </a:extLst>
              </p:cNvPr>
              <p:cNvSpPr txBox="1"/>
              <p:nvPr/>
            </p:nvSpPr>
            <p:spPr>
              <a:xfrm>
                <a:off x="7523810" y="5032414"/>
                <a:ext cx="307019" cy="40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046F8E-A770-09E3-3893-477C7E868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810" y="5032414"/>
                <a:ext cx="307019" cy="409995"/>
              </a:xfrm>
              <a:prstGeom prst="rect">
                <a:avLst/>
              </a:prstGeom>
              <a:blipFill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69ACB84-8DB5-E81F-D1A5-6250F65EE73D}"/>
                  </a:ext>
                </a:extLst>
              </p:cNvPr>
              <p:cNvSpPr txBox="1"/>
              <p:nvPr/>
            </p:nvSpPr>
            <p:spPr>
              <a:xfrm>
                <a:off x="7305406" y="4762241"/>
                <a:ext cx="307019" cy="40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69ACB84-8DB5-E81F-D1A5-6250F65EE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06" y="4762241"/>
                <a:ext cx="307019" cy="409995"/>
              </a:xfrm>
              <a:prstGeom prst="rect">
                <a:avLst/>
              </a:prstGeom>
              <a:blipFill>
                <a:blip r:embed="rId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617513CE-D0AE-F894-706D-0848B8E0F230}"/>
              </a:ext>
            </a:extLst>
          </p:cNvPr>
          <p:cNvSpPr/>
          <p:nvPr/>
        </p:nvSpPr>
        <p:spPr>
          <a:xfrm>
            <a:off x="6788597" y="6024917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958732B-8A8C-5105-80DD-B46F5536D082}"/>
              </a:ext>
            </a:extLst>
          </p:cNvPr>
          <p:cNvSpPr/>
          <p:nvPr/>
        </p:nvSpPr>
        <p:spPr>
          <a:xfrm>
            <a:off x="6804916" y="4878158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D9C14CF-1CF9-0689-3C00-0ECA8CC74FC0}"/>
              </a:ext>
            </a:extLst>
          </p:cNvPr>
          <p:cNvSpPr/>
          <p:nvPr/>
        </p:nvSpPr>
        <p:spPr>
          <a:xfrm>
            <a:off x="7300431" y="5431649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812CA5D-65E1-50C0-C429-57CB4610AD7D}"/>
              </a:ext>
            </a:extLst>
          </p:cNvPr>
          <p:cNvSpPr/>
          <p:nvPr/>
        </p:nvSpPr>
        <p:spPr>
          <a:xfrm>
            <a:off x="6297576" y="5466061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4ABCFEE-C021-F86E-1B8F-EA2E7CEA66DD}"/>
              </a:ext>
            </a:extLst>
          </p:cNvPr>
          <p:cNvSpPr txBox="1"/>
          <p:nvPr/>
        </p:nvSpPr>
        <p:spPr>
          <a:xfrm>
            <a:off x="6528390" y="3195353"/>
            <a:ext cx="668040" cy="28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W-MSA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34C54C2-25BA-C815-E65D-C23899205519}"/>
              </a:ext>
            </a:extLst>
          </p:cNvPr>
          <p:cNvSpPr txBox="1"/>
          <p:nvPr/>
        </p:nvSpPr>
        <p:spPr>
          <a:xfrm>
            <a:off x="6588951" y="4646231"/>
            <a:ext cx="740829" cy="28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SW-MSA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1931DE-5C47-D387-CF60-DCFA9B7058F9}"/>
              </a:ext>
            </a:extLst>
          </p:cNvPr>
          <p:cNvSpPr/>
          <p:nvPr/>
        </p:nvSpPr>
        <p:spPr>
          <a:xfrm>
            <a:off x="3115635" y="3070361"/>
            <a:ext cx="2877754" cy="2611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5786D1A-0BD5-BC3B-A7E9-ECAFB6B1FB6F}"/>
              </a:ext>
            </a:extLst>
          </p:cNvPr>
          <p:cNvSpPr/>
          <p:nvPr/>
        </p:nvSpPr>
        <p:spPr>
          <a:xfrm>
            <a:off x="6233870" y="3264101"/>
            <a:ext cx="2877754" cy="3406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D93385B1-6CE2-90CB-4055-3A2ACC32C92C}"/>
              </a:ext>
            </a:extLst>
          </p:cNvPr>
          <p:cNvCxnSpPr>
            <a:cxnSpLocks/>
          </p:cNvCxnSpPr>
          <p:nvPr/>
        </p:nvCxnSpPr>
        <p:spPr>
          <a:xfrm flipH="1">
            <a:off x="7803153" y="4893413"/>
            <a:ext cx="178866" cy="18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F2F4C13-2E75-B390-B8C4-4549D504D7EA}"/>
              </a:ext>
            </a:extLst>
          </p:cNvPr>
          <p:cNvSpPr txBox="1"/>
          <p:nvPr/>
        </p:nvSpPr>
        <p:spPr>
          <a:xfrm>
            <a:off x="7902813" y="4596225"/>
            <a:ext cx="778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Shifted window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9E22DE2-9FEA-C093-71D1-ACDEE87EC564}"/>
              </a:ext>
            </a:extLst>
          </p:cNvPr>
          <p:cNvSpPr txBox="1"/>
          <p:nvPr/>
        </p:nvSpPr>
        <p:spPr>
          <a:xfrm>
            <a:off x="3115635" y="3048486"/>
            <a:ext cx="3083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MLP (Multilayer perceptron)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37A5F1-57BA-CE64-1649-CCA658CE7DB1}"/>
              </a:ext>
            </a:extLst>
          </p:cNvPr>
          <p:cNvSpPr/>
          <p:nvPr/>
        </p:nvSpPr>
        <p:spPr>
          <a:xfrm>
            <a:off x="7897490" y="5074925"/>
            <a:ext cx="1172329" cy="1507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942FF1F-88F1-DDC0-B105-C45622AD5FF9}"/>
              </a:ext>
            </a:extLst>
          </p:cNvPr>
          <p:cNvSpPr txBox="1"/>
          <p:nvPr/>
        </p:nvSpPr>
        <p:spPr>
          <a:xfrm>
            <a:off x="-33866" y="5761150"/>
            <a:ext cx="920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 normalize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567EDC3-FD0D-14B1-6F82-A93394512975}"/>
              </a:ext>
            </a:extLst>
          </p:cNvPr>
          <p:cNvSpPr txBox="1"/>
          <p:nvPr/>
        </p:nvSpPr>
        <p:spPr>
          <a:xfrm>
            <a:off x="-62620" y="3223091"/>
            <a:ext cx="101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TLM block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CAD5F2-67DF-B329-0189-E980F4653A6D}"/>
              </a:ext>
            </a:extLst>
          </p:cNvPr>
          <p:cNvSpPr txBox="1"/>
          <p:nvPr/>
        </p:nvSpPr>
        <p:spPr>
          <a:xfrm>
            <a:off x="3846808" y="2729076"/>
            <a:ext cx="235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Why MLP??  J: Because transformer has no convolution, so it uses MLP instead of convolution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Take many parameters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A71D5D-7D50-9244-F0BB-CC64662E8EB4}"/>
              </a:ext>
            </a:extLst>
          </p:cNvPr>
          <p:cNvSpPr txBox="1"/>
          <p:nvPr/>
        </p:nvSpPr>
        <p:spPr>
          <a:xfrm>
            <a:off x="4375489" y="5285828"/>
            <a:ext cx="204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家銘：類似於做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point-wise convolution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，再萃取的功能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6A5296-AE28-2191-FE3B-CABDA5915229}"/>
              </a:ext>
            </a:extLst>
          </p:cNvPr>
          <p:cNvSpPr txBox="1"/>
          <p:nvPr/>
        </p:nvSpPr>
        <p:spPr>
          <a:xfrm rot="16200000">
            <a:off x="314678" y="1804117"/>
            <a:ext cx="140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Reshape 2D to 1D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075DD6-02BA-F190-E9BA-126A195E054A}"/>
              </a:ext>
            </a:extLst>
          </p:cNvPr>
          <p:cNvSpPr txBox="1"/>
          <p:nvPr/>
        </p:nvSpPr>
        <p:spPr>
          <a:xfrm>
            <a:off x="6862410" y="2187684"/>
            <a:ext cx="841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4581C4-EF28-7D0C-F49E-1D99B32F092F}"/>
              </a:ext>
            </a:extLst>
          </p:cNvPr>
          <p:cNvSpPr txBox="1"/>
          <p:nvPr/>
        </p:nvSpPr>
        <p:spPr>
          <a:xfrm>
            <a:off x="6806207" y="1155403"/>
            <a:ext cx="841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Layer Norm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765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7" y="-6121"/>
            <a:ext cx="7886700" cy="420523"/>
          </a:xfrm>
        </p:spPr>
        <p:txBody>
          <a:bodyPr>
            <a:normAutofit fontScale="90000"/>
          </a:bodyPr>
          <a:lstStyle/>
          <a:p>
            <a:r>
              <a:rPr lang="en-US" altLang="zh-TW" sz="2400" dirty="0"/>
              <a:t>1.2.3 Related Works [8]- </a:t>
            </a:r>
            <a:r>
              <a:rPr lang="en-US" altLang="zh-TW" sz="2400" dirty="0" err="1"/>
              <a:t>Downsampling</a:t>
            </a:r>
            <a:r>
              <a:rPr lang="en-US" altLang="zh-TW" sz="2400" dirty="0"/>
              <a:t> by Patch Merging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205D2D-1E69-46CF-8CEC-BEC6AF2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273AA52-BDCC-7480-233D-ABD2EF2DA0F8}"/>
              </a:ext>
            </a:extLst>
          </p:cNvPr>
          <p:cNvSpPr txBox="1"/>
          <p:nvPr/>
        </p:nvSpPr>
        <p:spPr>
          <a:xfrm>
            <a:off x="74644" y="416317"/>
            <a:ext cx="283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Swin Transformer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[8]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9154EE-68C6-1CC6-039E-180295C40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16"/>
          <a:stretch/>
        </p:blipFill>
        <p:spPr>
          <a:xfrm>
            <a:off x="279826" y="685051"/>
            <a:ext cx="7600427" cy="3019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D1034F8-A326-81E8-7C02-D1D364619AC3}"/>
                  </a:ext>
                </a:extLst>
              </p:cNvPr>
              <p:cNvSpPr txBox="1"/>
              <p:nvPr/>
            </p:nvSpPr>
            <p:spPr>
              <a:xfrm>
                <a:off x="0" y="3417518"/>
                <a:ext cx="1396999" cy="72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marR="0" lvl="0" indent="-1143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1. Resize the Image from HxWx3 to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f>
                      <m:f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48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D1034F8-A326-81E8-7C02-D1D364619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7518"/>
                <a:ext cx="1396999" cy="722955"/>
              </a:xfrm>
              <a:prstGeom prst="rect">
                <a:avLst/>
              </a:prstGeom>
              <a:blipFill>
                <a:blip r:embed="rId4"/>
                <a:stretch>
                  <a:fillRect t="-847" r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D495930-EC19-97CE-CC41-893ABA476E06}"/>
              </a:ext>
            </a:extLst>
          </p:cNvPr>
          <p:cNvSpPr/>
          <p:nvPr/>
        </p:nvSpPr>
        <p:spPr>
          <a:xfrm>
            <a:off x="74605" y="878658"/>
            <a:ext cx="1320800" cy="3290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DC4A1C8-6B88-A083-DB83-309422C28A2E}"/>
              </a:ext>
            </a:extLst>
          </p:cNvPr>
          <p:cNvSpPr txBox="1"/>
          <p:nvPr/>
        </p:nvSpPr>
        <p:spPr>
          <a:xfrm>
            <a:off x="23107" y="4489538"/>
            <a:ext cx="61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Linear Embedding: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邦尉：可看成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(1x1x48c)x96filters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1A1DD72-E9FA-07AE-BB14-372CA84904F4}"/>
              </a:ext>
            </a:extLst>
          </p:cNvPr>
          <p:cNvSpPr txBox="1"/>
          <p:nvPr/>
        </p:nvSpPr>
        <p:spPr>
          <a:xfrm>
            <a:off x="192936" y="4775268"/>
            <a:ext cx="3191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Patch Merging: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627FDA2-6B92-21C1-657A-F52CAF77990A}"/>
                  </a:ext>
                </a:extLst>
              </p:cNvPr>
              <p:cNvSpPr txBox="1"/>
              <p:nvPr/>
            </p:nvSpPr>
            <p:spPr>
              <a:xfrm>
                <a:off x="790564" y="6257512"/>
                <a:ext cx="1070293" cy="49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96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627FDA2-6B92-21C1-657A-F52CAF77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64" y="6257512"/>
                <a:ext cx="1070293" cy="494238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9B198534-E95B-2CBA-6477-4B9EC2966CD4}"/>
              </a:ext>
            </a:extLst>
          </p:cNvPr>
          <p:cNvSpPr txBox="1"/>
          <p:nvPr/>
        </p:nvSpPr>
        <p:spPr>
          <a:xfrm>
            <a:off x="1572753" y="3619280"/>
            <a:ext cx="621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C=96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6FC2795-EAF4-2D3F-F8AB-3ACE8400BF6D}"/>
                  </a:ext>
                </a:extLst>
              </p:cNvPr>
              <p:cNvSpPr txBox="1"/>
              <p:nvPr/>
            </p:nvSpPr>
            <p:spPr>
              <a:xfrm>
                <a:off x="2326868" y="6237144"/>
                <a:ext cx="1070293" cy="49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96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6FC2795-EAF4-2D3F-F8AB-3ACE8400B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68" y="6237144"/>
                <a:ext cx="1070293" cy="494238"/>
              </a:xfrm>
              <a:prstGeom prst="rect">
                <a:avLst/>
              </a:prstGeom>
              <a:blipFill>
                <a:blip r:embed="rId5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6721571C-2157-EED6-0A7A-8A55FCCA5273}"/>
              </a:ext>
            </a:extLst>
          </p:cNvPr>
          <p:cNvGrpSpPr/>
          <p:nvPr/>
        </p:nvGrpSpPr>
        <p:grpSpPr>
          <a:xfrm>
            <a:off x="790564" y="4885457"/>
            <a:ext cx="7228910" cy="1463530"/>
            <a:chOff x="-2778768" y="2394978"/>
            <a:chExt cx="7228910" cy="1463530"/>
          </a:xfrm>
        </p:grpSpPr>
        <p:pic>
          <p:nvPicPr>
            <p:cNvPr id="1036" name="Picture 12" descr="Swin Transformer 详解- 吟风聆叶">
              <a:extLst>
                <a:ext uri="{FF2B5EF4-FFF2-40B4-BE49-F238E27FC236}">
                  <a16:creationId xmlns:a16="http://schemas.microsoft.com/office/drawing/2014/main" id="{9E61541C-ABE9-4A64-67ED-B1B8BBFF9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70" t="62185" r="-1"/>
            <a:stretch/>
          </p:blipFill>
          <p:spPr bwMode="auto">
            <a:xfrm>
              <a:off x="1961585" y="2500126"/>
              <a:ext cx="1290887" cy="125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win Transformer 详解- 吟风聆叶">
              <a:extLst>
                <a:ext uri="{FF2B5EF4-FFF2-40B4-BE49-F238E27FC236}">
                  <a16:creationId xmlns:a16="http://schemas.microsoft.com/office/drawing/2014/main" id="{128D9687-C99E-1F4E-90F6-3A0C57AAE3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0" t="67863" r="40735"/>
            <a:stretch/>
          </p:blipFill>
          <p:spPr bwMode="auto">
            <a:xfrm>
              <a:off x="3599227" y="2572421"/>
              <a:ext cx="850915" cy="1072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win Transformer 详解- 吟风聆叶">
              <a:extLst>
                <a:ext uri="{FF2B5EF4-FFF2-40B4-BE49-F238E27FC236}">
                  <a16:creationId xmlns:a16="http://schemas.microsoft.com/office/drawing/2014/main" id="{8D9316CD-9B43-4AD7-9763-42ABE0572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1498" b="54745"/>
            <a:stretch/>
          </p:blipFill>
          <p:spPr bwMode="auto">
            <a:xfrm>
              <a:off x="-2778768" y="2606927"/>
              <a:ext cx="1037933" cy="11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win Transformer 详解- 吟风聆叶">
              <a:extLst>
                <a:ext uri="{FF2B5EF4-FFF2-40B4-BE49-F238E27FC236}">
                  <a16:creationId xmlns:a16="http://schemas.microsoft.com/office/drawing/2014/main" id="{DCEFFE75-ED28-1477-A71C-63882F4EF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86" b="56139"/>
            <a:stretch/>
          </p:blipFill>
          <p:spPr bwMode="auto">
            <a:xfrm>
              <a:off x="-28640" y="2394978"/>
              <a:ext cx="1526272" cy="146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8" descr="Swin Transformer 详解- 吟风聆叶">
              <a:extLst>
                <a:ext uri="{FF2B5EF4-FFF2-40B4-BE49-F238E27FC236}">
                  <a16:creationId xmlns:a16="http://schemas.microsoft.com/office/drawing/2014/main" id="{EF65B592-1CBC-3D95-0951-E0F534F461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86" t="18932" r="24397" b="70535"/>
            <a:stretch/>
          </p:blipFill>
          <p:spPr bwMode="auto">
            <a:xfrm>
              <a:off x="1509835" y="3016504"/>
              <a:ext cx="373926" cy="35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Swin Transformer 详解- 吟风聆叶">
              <a:extLst>
                <a:ext uri="{FF2B5EF4-FFF2-40B4-BE49-F238E27FC236}">
                  <a16:creationId xmlns:a16="http://schemas.microsoft.com/office/drawing/2014/main" id="{3654F369-8AB1-246B-E2DE-0DBB58631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86" t="18932" r="24397" b="70535"/>
            <a:stretch/>
          </p:blipFill>
          <p:spPr bwMode="auto">
            <a:xfrm>
              <a:off x="3184316" y="3013336"/>
              <a:ext cx="373926" cy="35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win Transformer 详解- 吟风聆叶">
              <a:extLst>
                <a:ext uri="{FF2B5EF4-FFF2-40B4-BE49-F238E27FC236}">
                  <a16:creationId xmlns:a16="http://schemas.microsoft.com/office/drawing/2014/main" id="{5565780F-DACF-FC41-A441-EE92FEA85F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6" t="46646" b="49999"/>
            <a:stretch/>
          </p:blipFill>
          <p:spPr bwMode="auto">
            <a:xfrm>
              <a:off x="1438388" y="2862676"/>
              <a:ext cx="634992" cy="11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72EAFF7-B0C4-D39A-04F1-5F4CF0ACCE97}"/>
                </a:ext>
              </a:extLst>
            </p:cNvPr>
            <p:cNvSpPr txBox="1"/>
            <p:nvPr/>
          </p:nvSpPr>
          <p:spPr>
            <a:xfrm>
              <a:off x="-1860411" y="2747397"/>
              <a:ext cx="820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Rearrange</a:t>
              </a:r>
            </a:p>
          </p:txBody>
        </p:sp>
        <p:pic>
          <p:nvPicPr>
            <p:cNvPr id="67" name="Picture 6" descr="Swin Transformer 详解- 吟风聆叶">
              <a:extLst>
                <a:ext uri="{FF2B5EF4-FFF2-40B4-BE49-F238E27FC236}">
                  <a16:creationId xmlns:a16="http://schemas.microsoft.com/office/drawing/2014/main" id="{7BFA5659-ECB8-EB1F-1A97-11532037BA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7" r="33812" b="54745"/>
            <a:stretch/>
          </p:blipFill>
          <p:spPr bwMode="auto">
            <a:xfrm>
              <a:off x="-1151353" y="2590677"/>
              <a:ext cx="1070293" cy="11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 descr="Swin Transformer 详解- 吟风聆叶">
              <a:extLst>
                <a:ext uri="{FF2B5EF4-FFF2-40B4-BE49-F238E27FC236}">
                  <a16:creationId xmlns:a16="http://schemas.microsoft.com/office/drawing/2014/main" id="{30AAE663-37AE-9481-F2AA-CAEE42E83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86" t="18932" r="24397" b="70535"/>
            <a:stretch/>
          </p:blipFill>
          <p:spPr bwMode="auto">
            <a:xfrm>
              <a:off x="-1699447" y="3060700"/>
              <a:ext cx="513271" cy="35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1A3BE4D-DE91-192D-8E5C-482F52406B4A}"/>
                  </a:ext>
                </a:extLst>
              </p:cNvPr>
              <p:cNvSpPr txBox="1"/>
              <p:nvPr/>
            </p:nvSpPr>
            <p:spPr>
              <a:xfrm>
                <a:off x="3521086" y="6218768"/>
                <a:ext cx="158966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(96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1A3BE4D-DE91-192D-8E5C-482F5240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086" y="6218768"/>
                <a:ext cx="1589666" cy="495649"/>
              </a:xfrm>
              <a:prstGeom prst="rect">
                <a:avLst/>
              </a:prstGeom>
              <a:blipFill>
                <a:blip r:embed="rId1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CF91E950-4C87-AA8D-AAD7-3CDC6A5ED508}"/>
                  </a:ext>
                </a:extLst>
              </p:cNvPr>
              <p:cNvSpPr txBox="1"/>
              <p:nvPr/>
            </p:nvSpPr>
            <p:spPr>
              <a:xfrm>
                <a:off x="5131396" y="6235733"/>
                <a:ext cx="158966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(96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CF91E950-4C87-AA8D-AAD7-3CDC6A5E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396" y="6235733"/>
                <a:ext cx="1589666" cy="495649"/>
              </a:xfrm>
              <a:prstGeom prst="rect">
                <a:avLst/>
              </a:prstGeom>
              <a:blipFill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947AA57-59D7-2A97-302F-138856F89F98}"/>
                  </a:ext>
                </a:extLst>
              </p:cNvPr>
              <p:cNvSpPr txBox="1"/>
              <p:nvPr/>
            </p:nvSpPr>
            <p:spPr>
              <a:xfrm>
                <a:off x="6891713" y="6217162"/>
                <a:ext cx="1403718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f>
                        <m:fPr>
                          <m:ctrlP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den>
                      </m:f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(96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947AA57-59D7-2A97-302F-138856F8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13" y="6217162"/>
                <a:ext cx="1403718" cy="495649"/>
              </a:xfrm>
              <a:prstGeom prst="rect">
                <a:avLst/>
              </a:prstGeom>
              <a:blipFill>
                <a:blip r:embed="rId1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字方塊 75">
            <a:extLst>
              <a:ext uri="{FF2B5EF4-FFF2-40B4-BE49-F238E27FC236}">
                <a16:creationId xmlns:a16="http://schemas.microsoft.com/office/drawing/2014/main" id="{2D6861E3-591F-0B13-FE57-36FF49C4D1FA}"/>
              </a:ext>
            </a:extLst>
          </p:cNvPr>
          <p:cNvSpPr txBox="1"/>
          <p:nvPr/>
        </p:nvSpPr>
        <p:spPr>
          <a:xfrm>
            <a:off x="6574087" y="4826303"/>
            <a:ext cx="842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(1x1x4c)x2filters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071A81B-4D9A-CD5B-60E5-811951898E40}"/>
              </a:ext>
            </a:extLst>
          </p:cNvPr>
          <p:cNvSpPr/>
          <p:nvPr/>
        </p:nvSpPr>
        <p:spPr>
          <a:xfrm>
            <a:off x="1395406" y="878658"/>
            <a:ext cx="6529570" cy="3290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C96FD5-8B21-2E0F-72C0-1031097AE584}"/>
              </a:ext>
            </a:extLst>
          </p:cNvPr>
          <p:cNvSpPr txBox="1"/>
          <p:nvPr/>
        </p:nvSpPr>
        <p:spPr>
          <a:xfrm>
            <a:off x="7905872" y="2134498"/>
            <a:ext cx="124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後面會加上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FC/MLP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來進行分類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或可當成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R-CNN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的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Backbone)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CD439852-C4B1-48CF-A3F2-8DF280D9A92B}"/>
              </a:ext>
            </a:extLst>
          </p:cNvPr>
          <p:cNvSpPr txBox="1"/>
          <p:nvPr/>
        </p:nvSpPr>
        <p:spPr>
          <a:xfrm>
            <a:off x="1393123" y="3436076"/>
            <a:ext cx="139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2. Feature Extract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6B83DFA-4CA4-84F0-2493-050982214BB6}"/>
              </a:ext>
            </a:extLst>
          </p:cNvPr>
          <p:cNvSpPr txBox="1"/>
          <p:nvPr/>
        </p:nvSpPr>
        <p:spPr>
          <a:xfrm>
            <a:off x="23246" y="4193985"/>
            <a:ext cx="907534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Swin Transformer also propose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atch merging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to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downsampling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the feature map. (Will discuss in next page)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C591A5-83A6-8243-6B6D-ED1186A040EC}"/>
              </a:ext>
            </a:extLst>
          </p:cNvPr>
          <p:cNvSpPr txBox="1"/>
          <p:nvPr/>
        </p:nvSpPr>
        <p:spPr>
          <a:xfrm>
            <a:off x="5314834" y="4385211"/>
            <a:ext cx="380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家銘：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Patch merge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在每個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stage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之前進行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downsampling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，相比一般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CNN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downsampling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使用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convolution stride&gt;2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的方法可以省下計算量，同時又可以保留特徵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0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3769AF6F-2737-B4D7-77D7-D2D5FA17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42" y="464416"/>
            <a:ext cx="5999016" cy="15039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31"/>
            <a:ext cx="7886700" cy="348249"/>
          </a:xfrm>
        </p:spPr>
        <p:txBody>
          <a:bodyPr>
            <a:normAutofit fontScale="90000"/>
          </a:bodyPr>
          <a:lstStyle/>
          <a:p>
            <a:r>
              <a:rPr lang="en-US" altLang="zh-TW" sz="2400" dirty="0"/>
              <a:t>1.2.3 Related Works [8] </a:t>
            </a:r>
            <a:r>
              <a:rPr lang="en-US" altLang="zh-TW" sz="2400" dirty="0">
                <a:solidFill>
                  <a:srgbClr val="FF0000"/>
                </a:solidFill>
              </a:rPr>
              <a:t>??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205D2D-1E69-46CF-8CEC-BEC6AF2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273AA52-BDCC-7480-233D-ABD2EF2DA0F8}"/>
              </a:ext>
            </a:extLst>
          </p:cNvPr>
          <p:cNvSpPr txBox="1"/>
          <p:nvPr/>
        </p:nvSpPr>
        <p:spPr>
          <a:xfrm>
            <a:off x="-16084" y="461216"/>
            <a:ext cx="1934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marR="0" lvl="0" indent="-1666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Swin Transformer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[8]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(Masked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MSA)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A5C6BA-EAF9-DB48-9C52-11E2E951D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47" b="2"/>
          <a:stretch/>
        </p:blipFill>
        <p:spPr>
          <a:xfrm>
            <a:off x="796635" y="1889774"/>
            <a:ext cx="7155874" cy="457760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8C628D-CE89-2059-6139-33A1338E1D30}"/>
              </a:ext>
            </a:extLst>
          </p:cNvPr>
          <p:cNvSpPr txBox="1"/>
          <p:nvPr/>
        </p:nvSpPr>
        <p:spPr>
          <a:xfrm>
            <a:off x="6880917" y="511450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8,6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068AB8-B6D6-276E-4FE2-52D4D5674861}"/>
              </a:ext>
            </a:extLst>
          </p:cNvPr>
          <p:cNvSpPr txBox="1"/>
          <p:nvPr/>
        </p:nvSpPr>
        <p:spPr>
          <a:xfrm>
            <a:off x="6575515" y="544174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6,8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5936FF6-8A4F-4CCD-D10B-3061FA00A962}"/>
              </a:ext>
            </a:extLst>
          </p:cNvPr>
          <p:cNvSpPr txBox="1"/>
          <p:nvPr/>
        </p:nvSpPr>
        <p:spPr>
          <a:xfrm>
            <a:off x="7193753" y="544107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6,2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019E5E4-B9F2-539B-9EEA-1FD349509A23}"/>
              </a:ext>
            </a:extLst>
          </p:cNvPr>
          <p:cNvSpPr txBox="1"/>
          <p:nvPr/>
        </p:nvSpPr>
        <p:spPr>
          <a:xfrm>
            <a:off x="7482411" y="57554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2,0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53C0497-B06B-7052-FB61-7CA35BF269E1}"/>
              </a:ext>
            </a:extLst>
          </p:cNvPr>
          <p:cNvSpPr txBox="1"/>
          <p:nvPr/>
        </p:nvSpPr>
        <p:spPr>
          <a:xfrm>
            <a:off x="7480952" y="51266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8,0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E0754C6-1390-B44E-76BD-2EDBD120FF6B}"/>
              </a:ext>
            </a:extLst>
          </p:cNvPr>
          <p:cNvSpPr txBox="1"/>
          <p:nvPr/>
        </p:nvSpPr>
        <p:spPr>
          <a:xfrm>
            <a:off x="6575515" y="605856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0,8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925A8EA-2AC1-76C7-1FE5-33517576CC25}"/>
              </a:ext>
            </a:extLst>
          </p:cNvPr>
          <p:cNvSpPr txBox="1"/>
          <p:nvPr/>
        </p:nvSpPr>
        <p:spPr>
          <a:xfrm>
            <a:off x="7189375" y="607116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0,2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7B5AD23-1C76-4647-2C2F-2F1DA0E99125}"/>
              </a:ext>
            </a:extLst>
          </p:cNvPr>
          <p:cNvSpPr txBox="1"/>
          <p:nvPr/>
        </p:nvSpPr>
        <p:spPr>
          <a:xfrm>
            <a:off x="6888628" y="574851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2,6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B895AF-5035-83EA-CC19-2B41F784E39F}"/>
              </a:ext>
            </a:extLst>
          </p:cNvPr>
          <p:cNvSpPr txBox="1"/>
          <p:nvPr/>
        </p:nvSpPr>
        <p:spPr>
          <a:xfrm>
            <a:off x="7351199" y="3785434"/>
            <a:ext cx="359729" cy="27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7,1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E0A7E4D-487C-2FA1-5139-62F975A52C43}"/>
              </a:ext>
            </a:extLst>
          </p:cNvPr>
          <p:cNvSpPr txBox="1"/>
          <p:nvPr/>
        </p:nvSpPr>
        <p:spPr>
          <a:xfrm>
            <a:off x="6746786" y="4418041"/>
            <a:ext cx="359729" cy="27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7,1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E7706E-888D-E654-9C29-4C2FC3CA6A24}"/>
              </a:ext>
            </a:extLst>
          </p:cNvPr>
          <p:cNvSpPr txBox="1"/>
          <p:nvPr/>
        </p:nvSpPr>
        <p:spPr>
          <a:xfrm>
            <a:off x="787740" y="6552074"/>
            <a:ext cx="72805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White part is masked (will not be read) after multi-head self attention layer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C8EC4B-04D8-A7D0-752A-7B05B28390B8}"/>
              </a:ext>
            </a:extLst>
          </p:cNvPr>
          <p:cNvSpPr txBox="1"/>
          <p:nvPr/>
        </p:nvSpPr>
        <p:spPr>
          <a:xfrm>
            <a:off x="1126578" y="34237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2D0CABC-A915-3C26-C83D-9924E47562DA}"/>
              </a:ext>
            </a:extLst>
          </p:cNvPr>
          <p:cNvSpPr txBox="1"/>
          <p:nvPr/>
        </p:nvSpPr>
        <p:spPr>
          <a:xfrm>
            <a:off x="1383225" y="3740735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Transpose(k)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53D52844-4275-F62E-ED56-608CA2D4E55E}"/>
              </a:ext>
            </a:extLst>
          </p:cNvPr>
          <p:cNvSpPr txBox="1"/>
          <p:nvPr/>
        </p:nvSpPr>
        <p:spPr>
          <a:xfrm>
            <a:off x="1126578" y="4957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4A432444-F842-E489-4402-3DE66E8E13A5}"/>
              </a:ext>
            </a:extLst>
          </p:cNvPr>
          <p:cNvSpPr txBox="1"/>
          <p:nvPr/>
        </p:nvSpPr>
        <p:spPr>
          <a:xfrm>
            <a:off x="1383225" y="5274750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Transpose(k)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B0CA5C05-2280-1E60-0EAE-658BE3D7BD05}"/>
              </a:ext>
            </a:extLst>
          </p:cNvPr>
          <p:cNvSpPr txBox="1"/>
          <p:nvPr/>
        </p:nvSpPr>
        <p:spPr>
          <a:xfrm>
            <a:off x="4771064" y="34482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62B327F-8A4B-B419-5E27-7C9E398D7CCA}"/>
              </a:ext>
            </a:extLst>
          </p:cNvPr>
          <p:cNvSpPr txBox="1"/>
          <p:nvPr/>
        </p:nvSpPr>
        <p:spPr>
          <a:xfrm>
            <a:off x="5027711" y="3765171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Transpose(k)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09727A9-A8CB-5820-D0F2-C009A4CC0C56}"/>
              </a:ext>
            </a:extLst>
          </p:cNvPr>
          <p:cNvSpPr txBox="1"/>
          <p:nvPr/>
        </p:nvSpPr>
        <p:spPr>
          <a:xfrm>
            <a:off x="4771064" y="4957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q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FEA3E082-ABE3-0C4C-DC55-9CFA1D9B18D0}"/>
              </a:ext>
            </a:extLst>
          </p:cNvPr>
          <p:cNvSpPr txBox="1"/>
          <p:nvPr/>
        </p:nvSpPr>
        <p:spPr>
          <a:xfrm>
            <a:off x="5027711" y="5274750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Transpose(k)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6AB8F3-FE42-4620-A16D-893B05460EB1}"/>
              </a:ext>
            </a:extLst>
          </p:cNvPr>
          <p:cNvSpPr txBox="1"/>
          <p:nvPr/>
        </p:nvSpPr>
        <p:spPr>
          <a:xfrm>
            <a:off x="7194030" y="512776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8,2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92E8FD7-AFC8-A6E2-1258-F155616EF386}"/>
              </a:ext>
            </a:extLst>
          </p:cNvPr>
          <p:cNvSpPr txBox="1"/>
          <p:nvPr/>
        </p:nvSpPr>
        <p:spPr>
          <a:xfrm>
            <a:off x="7506866" y="545433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6,0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0A90371-903F-7CE3-FE05-BEDB1907AC73}"/>
              </a:ext>
            </a:extLst>
          </p:cNvPr>
          <p:cNvSpPr txBox="1"/>
          <p:nvPr/>
        </p:nvSpPr>
        <p:spPr>
          <a:xfrm>
            <a:off x="6586305" y="573723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2,8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4C8AFA-82CC-1522-E756-6653788D0C4E}"/>
              </a:ext>
            </a:extLst>
          </p:cNvPr>
          <p:cNvSpPr txBox="1"/>
          <p:nvPr/>
        </p:nvSpPr>
        <p:spPr>
          <a:xfrm>
            <a:off x="6899141" y="606380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0,6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E8EE65EF-6077-1028-8234-1BFD2B7DFE47}"/>
              </a:ext>
            </a:extLst>
          </p:cNvPr>
          <p:cNvGrpSpPr/>
          <p:nvPr/>
        </p:nvGrpSpPr>
        <p:grpSpPr>
          <a:xfrm>
            <a:off x="7560643" y="186632"/>
            <a:ext cx="1486779" cy="1727501"/>
            <a:chOff x="5094125" y="3532905"/>
            <a:chExt cx="2168687" cy="2190918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B4C3A260-446C-30D2-3622-8A9BBED3D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85" t="14948" r="25935" b="4031"/>
            <a:stretch/>
          </p:blipFill>
          <p:spPr>
            <a:xfrm>
              <a:off x="5389059" y="3860187"/>
              <a:ext cx="1562100" cy="1536354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4EB39E8-6740-47B5-8DD5-E59D074364BC}"/>
                </a:ext>
              </a:extLst>
            </p:cNvPr>
            <p:cNvSpPr/>
            <p:nvPr/>
          </p:nvSpPr>
          <p:spPr>
            <a:xfrm>
              <a:off x="5816130" y="4257544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16CAFFD-2653-2DAE-A530-DF3A07FDD0DA}"/>
                </a:ext>
              </a:extLst>
            </p:cNvPr>
            <p:cNvSpPr/>
            <p:nvPr/>
          </p:nvSpPr>
          <p:spPr>
            <a:xfrm>
              <a:off x="5101482" y="3537046"/>
              <a:ext cx="722782" cy="7355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BB76B9E-3D77-19A1-DA47-0B4B64AAA729}"/>
                </a:ext>
              </a:extLst>
            </p:cNvPr>
            <p:cNvSpPr/>
            <p:nvPr/>
          </p:nvSpPr>
          <p:spPr>
            <a:xfrm>
              <a:off x="5094125" y="4988302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09EF3F2-BECB-1B02-7681-B4C1DC71A8BA}"/>
                </a:ext>
              </a:extLst>
            </p:cNvPr>
            <p:cNvSpPr/>
            <p:nvPr/>
          </p:nvSpPr>
          <p:spPr>
            <a:xfrm>
              <a:off x="6538475" y="4988302"/>
              <a:ext cx="722782" cy="735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9F46B25-847F-6C7F-CCF4-99AF3E2CE0B0}"/>
                </a:ext>
              </a:extLst>
            </p:cNvPr>
            <p:cNvSpPr/>
            <p:nvPr/>
          </p:nvSpPr>
          <p:spPr>
            <a:xfrm>
              <a:off x="6540030" y="3532905"/>
              <a:ext cx="722782" cy="726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CF71BBE-21B1-4800-A235-8E59E9E091C8}"/>
                  </a:ext>
                </a:extLst>
              </p:cNvPr>
              <p:cNvSpPr txBox="1"/>
              <p:nvPr/>
            </p:nvSpPr>
            <p:spPr>
              <a:xfrm>
                <a:off x="8787199" y="343841"/>
                <a:ext cx="307019" cy="40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CF71BBE-21B1-4800-A235-8E59E9E0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99" y="343841"/>
                <a:ext cx="307019" cy="409995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2525B40-5F41-F560-9E40-0DBC90124594}"/>
                  </a:ext>
                </a:extLst>
              </p:cNvPr>
              <p:cNvSpPr txBox="1"/>
              <p:nvPr/>
            </p:nvSpPr>
            <p:spPr>
              <a:xfrm>
                <a:off x="8568795" y="73668"/>
                <a:ext cx="307019" cy="409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num>
                      <m:den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2525B40-5F41-F560-9E40-0DBC90124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95" y="73668"/>
                <a:ext cx="307019" cy="409995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B00430FD-E43F-8E0A-4C0D-728247536BEE}"/>
              </a:ext>
            </a:extLst>
          </p:cNvPr>
          <p:cNvSpPr/>
          <p:nvPr/>
        </p:nvSpPr>
        <p:spPr>
          <a:xfrm>
            <a:off x="8051986" y="1336344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E84EFF1-0BC3-D2F3-9F29-DD5AF6D6F71F}"/>
              </a:ext>
            </a:extLst>
          </p:cNvPr>
          <p:cNvSpPr/>
          <p:nvPr/>
        </p:nvSpPr>
        <p:spPr>
          <a:xfrm>
            <a:off x="8068305" y="189585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BFEA928-9326-353B-860D-66C413E7994C}"/>
              </a:ext>
            </a:extLst>
          </p:cNvPr>
          <p:cNvSpPr/>
          <p:nvPr/>
        </p:nvSpPr>
        <p:spPr>
          <a:xfrm>
            <a:off x="8563820" y="743076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619179F-F237-3C8E-F554-F0D6B452839E}"/>
              </a:ext>
            </a:extLst>
          </p:cNvPr>
          <p:cNvSpPr/>
          <p:nvPr/>
        </p:nvSpPr>
        <p:spPr>
          <a:xfrm>
            <a:off x="7560965" y="777488"/>
            <a:ext cx="495515" cy="579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F3DB6C9-A032-61D9-325E-916C3F121726}"/>
              </a:ext>
            </a:extLst>
          </p:cNvPr>
          <p:cNvSpPr txBox="1"/>
          <p:nvPr/>
        </p:nvSpPr>
        <p:spPr>
          <a:xfrm>
            <a:off x="3215331" y="510688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F814C4D-2C06-82D4-5CD5-EEAA96167B9A}"/>
              </a:ext>
            </a:extLst>
          </p:cNvPr>
          <p:cNvSpPr txBox="1"/>
          <p:nvPr/>
        </p:nvSpPr>
        <p:spPr>
          <a:xfrm>
            <a:off x="2916343" y="605856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BD10F33-E37D-7AFF-AC7F-39E2EEA54688}"/>
              </a:ext>
            </a:extLst>
          </p:cNvPr>
          <p:cNvSpPr txBox="1"/>
          <p:nvPr/>
        </p:nvSpPr>
        <p:spPr>
          <a:xfrm>
            <a:off x="3520131" y="541168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3B7A848-97BC-E806-A5E1-5F9FE811FE68}"/>
              </a:ext>
            </a:extLst>
          </p:cNvPr>
          <p:cNvSpPr txBox="1"/>
          <p:nvPr/>
        </p:nvSpPr>
        <p:spPr>
          <a:xfrm>
            <a:off x="3512861" y="606640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3032258-65BE-9C99-3711-BC7F7509E56A}"/>
              </a:ext>
            </a:extLst>
          </p:cNvPr>
          <p:cNvSpPr txBox="1"/>
          <p:nvPr/>
        </p:nvSpPr>
        <p:spPr>
          <a:xfrm>
            <a:off x="3207978" y="573869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1D8F8CE-B8D5-E009-01FF-2D2A8E7025FF}"/>
              </a:ext>
            </a:extLst>
          </p:cNvPr>
          <p:cNvSpPr txBox="1"/>
          <p:nvPr/>
        </p:nvSpPr>
        <p:spPr>
          <a:xfrm>
            <a:off x="3816585" y="57485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712E19-02F4-37B8-F70B-2600B183CE71}"/>
              </a:ext>
            </a:extLst>
          </p:cNvPr>
          <p:cNvSpPr txBox="1"/>
          <p:nvPr/>
        </p:nvSpPr>
        <p:spPr>
          <a:xfrm>
            <a:off x="2909912" y="544107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E9D4022-096E-1870-5F02-AC15BD653307}"/>
              </a:ext>
            </a:extLst>
          </p:cNvPr>
          <p:cNvSpPr txBox="1"/>
          <p:nvPr/>
        </p:nvSpPr>
        <p:spPr>
          <a:xfrm>
            <a:off x="3833244" y="511450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5,3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C6F80AAD-6038-FA39-D17F-2BC08D1AE025}"/>
              </a:ext>
            </a:extLst>
          </p:cNvPr>
          <p:cNvCxnSpPr>
            <a:cxnSpLocks/>
          </p:cNvCxnSpPr>
          <p:nvPr/>
        </p:nvCxnSpPr>
        <p:spPr>
          <a:xfrm flipV="1">
            <a:off x="3627623" y="377857"/>
            <a:ext cx="3840534" cy="105806"/>
          </a:xfrm>
          <a:prstGeom prst="bentConnector3">
            <a:avLst>
              <a:gd name="adj1" fmla="val 578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EDA8CE-9B00-B53F-9E2A-B65C65170FBB}"/>
              </a:ext>
            </a:extLst>
          </p:cNvPr>
          <p:cNvSpPr txBox="1"/>
          <p:nvPr/>
        </p:nvSpPr>
        <p:spPr>
          <a:xfrm>
            <a:off x="4021500" y="599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參考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右圖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F3A468-0FBD-A68C-A5B0-C300D69210D5}"/>
              </a:ext>
            </a:extLst>
          </p:cNvPr>
          <p:cNvSpPr txBox="1"/>
          <p:nvPr/>
        </p:nvSpPr>
        <p:spPr>
          <a:xfrm>
            <a:off x="6746787" y="2333625"/>
            <a:ext cx="239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家銘：讓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SW-MSA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W-MSA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的做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self-attention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的方法一樣，只要做圖像的位移和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mask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找到要的結果就可以。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65B578-497F-FFA2-5315-5CD5A2FCF821}"/>
              </a:ext>
            </a:extLst>
          </p:cNvPr>
          <p:cNvSpPr/>
          <p:nvPr/>
        </p:nvSpPr>
        <p:spPr>
          <a:xfrm>
            <a:off x="2362810" y="2406701"/>
            <a:ext cx="959394" cy="9348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8367DF-6853-E498-B708-1109D3AC2F76}"/>
              </a:ext>
            </a:extLst>
          </p:cNvPr>
          <p:cNvSpPr/>
          <p:nvPr/>
        </p:nvSpPr>
        <p:spPr>
          <a:xfrm>
            <a:off x="5342101" y="2110147"/>
            <a:ext cx="959394" cy="9348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D8969C-E8D0-D403-F9C2-3401D936297B}"/>
              </a:ext>
            </a:extLst>
          </p:cNvPr>
          <p:cNvSpPr txBox="1"/>
          <p:nvPr/>
        </p:nvSpPr>
        <p:spPr>
          <a:xfrm>
            <a:off x="816951" y="6378440"/>
            <a:ext cx="452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Diagonal is self-correlation, others are cross-correlation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71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381" y="12161"/>
            <a:ext cx="9141620" cy="563000"/>
          </a:xfrm>
        </p:spPr>
        <p:txBody>
          <a:bodyPr>
            <a:noAutofit/>
          </a:bodyPr>
          <a:lstStyle/>
          <a:p>
            <a:pPr marL="446077" indent="-446077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Roadmap: From 2022/10/B to 2022/12/E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1DA9A18-D099-4BF5-B60D-285E6D1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068415"/>
            <a:ext cx="228600" cy="365125"/>
          </a:xfrm>
        </p:spPr>
        <p:txBody>
          <a:bodyPr/>
          <a:lstStyle/>
          <a:p>
            <a:fld id="{61F6F4ED-9B6B-43E6-8994-EFFFA1B26F21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-24887" y="521037"/>
            <a:ext cx="9166507" cy="517939"/>
            <a:chOff x="4314522" y="6178349"/>
            <a:chExt cx="3833266" cy="504056"/>
          </a:xfrm>
        </p:grpSpPr>
        <p:sp>
          <p:nvSpPr>
            <p:cNvPr id="30" name="向右箭號 29"/>
            <p:cNvSpPr/>
            <p:nvPr/>
          </p:nvSpPr>
          <p:spPr>
            <a:xfrm>
              <a:off x="4314522" y="6178349"/>
              <a:ext cx="3833266" cy="504056"/>
            </a:xfrm>
            <a:prstGeom prst="striped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/>
                <a:t>    </a:t>
              </a:r>
              <a:endParaRPr kumimoji="1" lang="zh-TW" altLang="en-US" sz="16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412654" y="6268517"/>
              <a:ext cx="576064" cy="32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2022</a:t>
              </a:r>
              <a:endParaRPr lang="zh-TW" altLang="en-US" sz="1600" dirty="0"/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6061360" y="631259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H="1">
              <a:off x="5090830" y="6304586"/>
              <a:ext cx="3376" cy="2612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039905" y="6304404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8021264" y="633356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518607" y="62768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10</a:t>
              </a:r>
              <a:endParaRPr kumimoji="1" lang="zh-TW" altLang="en-US" sz="16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6461808" y="62851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11</a:t>
              </a:r>
              <a:endParaRPr kumimoji="1" lang="zh-TW" altLang="en-US" sz="16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447909" y="6268517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12</a:t>
              </a:r>
              <a:endParaRPr kumimoji="1" lang="zh-TW" altLang="en-US" sz="1600" dirty="0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72E5EDC-418C-4766-A5F5-4205153504B0}"/>
              </a:ext>
            </a:extLst>
          </p:cNvPr>
          <p:cNvSpPr/>
          <p:nvPr/>
        </p:nvSpPr>
        <p:spPr>
          <a:xfrm>
            <a:off x="7208691" y="-109417"/>
            <a:ext cx="2057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-Note: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Black: Done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Red: On-going</a:t>
            </a:r>
          </a:p>
          <a:p>
            <a:r>
              <a:rPr lang="en-US" altLang="zh-TW" sz="1200" dirty="0">
                <a:ln w="0"/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Light Blue: Future work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58574" y="1091225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Paper Study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50">
            <a:extLst>
              <a:ext uri="{FF2B5EF4-FFF2-40B4-BE49-F238E27FC236}">
                <a16:creationId xmlns:a16="http://schemas.microsoft.com/office/drawing/2014/main" id="{9EE0B4F7-00DD-4D2A-9A3A-066F029062DD}"/>
              </a:ext>
            </a:extLst>
          </p:cNvPr>
          <p:cNvSpPr/>
          <p:nvPr/>
        </p:nvSpPr>
        <p:spPr>
          <a:xfrm>
            <a:off x="58574" y="2260021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Experiment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50">
            <a:extLst>
              <a:ext uri="{FF2B5EF4-FFF2-40B4-BE49-F238E27FC236}">
                <a16:creationId xmlns:a16="http://schemas.microsoft.com/office/drawing/2014/main" id="{E8426582-BDEA-7774-2636-EA7E70AFB566}"/>
              </a:ext>
            </a:extLst>
          </p:cNvPr>
          <p:cNvSpPr/>
          <p:nvPr/>
        </p:nvSpPr>
        <p:spPr>
          <a:xfrm>
            <a:off x="1937413" y="2261975"/>
            <a:ext cx="6901649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Lung Nodule Detection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D2FD487-581E-8954-F6C7-1245373C5266}"/>
              </a:ext>
            </a:extLst>
          </p:cNvPr>
          <p:cNvSpPr/>
          <p:nvPr/>
        </p:nvSpPr>
        <p:spPr>
          <a:xfrm>
            <a:off x="1937413" y="2952384"/>
            <a:ext cx="547077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2.1) 10/B ~ 10/M: Coding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endParaRPr lang="en-US" altLang="zh-TW" sz="12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200" dirty="0">
                <a:cs typeface="Times New Roman" panose="02020603050405020304" pitchFamily="18" charset="0"/>
              </a:rPr>
              <a:t>	 3D U-Net: Learning Dense Volumetric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Segmentation from Sparse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arXiv2016</a:t>
            </a:r>
            <a:endParaRPr lang="zh-TW" altLang="en-US" sz="1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F8A1D3C0-DDF7-B8AB-170A-449E6855B22E}"/>
              </a:ext>
            </a:extLst>
          </p:cNvPr>
          <p:cNvSpPr/>
          <p:nvPr/>
        </p:nvSpPr>
        <p:spPr>
          <a:xfrm>
            <a:off x="2927461" y="3346434"/>
            <a:ext cx="492155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2.1) 10/M ~ 12/M: Coding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endParaRPr lang="en-US" altLang="zh-TW" sz="12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200" dirty="0">
                <a:cs typeface="Times New Roman" panose="02020603050405020304" pitchFamily="18" charset="0"/>
              </a:rPr>
              <a:t>	 Attention Gate </a:t>
            </a:r>
            <a:r>
              <a:rPr lang="en-US" altLang="zh-TW" sz="1200" dirty="0" err="1">
                <a:cs typeface="Times New Roman" panose="02020603050405020304" pitchFamily="18" charset="0"/>
              </a:rPr>
              <a:t>ResU</a:t>
            </a:r>
            <a:r>
              <a:rPr lang="en-US" altLang="zh-TW" sz="1200" dirty="0">
                <a:cs typeface="Times New Roman" panose="02020603050405020304" pitchFamily="18" charset="0"/>
              </a:rPr>
              <a:t>-Net for Automatic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MRI Brain Tumor Segmentation</a:t>
            </a:r>
          </a:p>
        </p:txBody>
      </p:sp>
      <p:sp>
        <p:nvSpPr>
          <p:cNvPr id="8" name="圓角矩形 50">
            <a:extLst>
              <a:ext uri="{FF2B5EF4-FFF2-40B4-BE49-F238E27FC236}">
                <a16:creationId xmlns:a16="http://schemas.microsoft.com/office/drawing/2014/main" id="{7D95149C-42F7-CE9C-0716-26809B9F3416}"/>
              </a:ext>
            </a:extLst>
          </p:cNvPr>
          <p:cNvSpPr/>
          <p:nvPr/>
        </p:nvSpPr>
        <p:spPr>
          <a:xfrm>
            <a:off x="5502985" y="3985162"/>
            <a:ext cx="2537146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TSMC</a:t>
            </a:r>
            <a:r>
              <a:rPr kumimoji="1"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Interview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92132D35-12E3-9305-EFDC-79C653730D12}"/>
              </a:ext>
            </a:extLst>
          </p:cNvPr>
          <p:cNvSpPr/>
          <p:nvPr/>
        </p:nvSpPr>
        <p:spPr>
          <a:xfrm>
            <a:off x="5502984" y="4685328"/>
            <a:ext cx="225624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2.2) 11/M ~ 12/M: Interview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endParaRPr lang="en-US" altLang="zh-TW" sz="12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200" dirty="0">
                <a:cs typeface="Times New Roman" panose="02020603050405020304" pitchFamily="18" charset="0"/>
              </a:rPr>
              <a:t>	 TSMC Interview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EEC305-D87B-65B6-6D4E-F6C6C08E636B}"/>
              </a:ext>
            </a:extLst>
          </p:cNvPr>
          <p:cNvSpPr txBox="1"/>
          <p:nvPr/>
        </p:nvSpPr>
        <p:spPr>
          <a:xfrm>
            <a:off x="-55904" y="3294234"/>
            <a:ext cx="36969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1.1) History: re-train by missing data, 1.2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2.1) </a:t>
            </a:r>
            <a:r>
              <a:rPr lang="zh-TW" altLang="en-US" sz="1200" dirty="0">
                <a:solidFill>
                  <a:srgbClr val="00B0F0"/>
                </a:solidFill>
              </a:rPr>
              <a:t>測試更多</a:t>
            </a:r>
            <a:r>
              <a:rPr lang="en-US" altLang="zh-TW" sz="1200" dirty="0">
                <a:solidFill>
                  <a:srgbClr val="00B0F0"/>
                </a:solidFill>
              </a:rPr>
              <a:t>Ln &amp; Me data, 2.0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2.2) FP of 3D nodule number.</a:t>
            </a:r>
          </a:p>
          <a:p>
            <a:endParaRPr lang="en-US" altLang="zh-TW" sz="1200" dirty="0">
              <a:solidFill>
                <a:srgbClr val="00B0F0"/>
              </a:solidFill>
            </a:endParaRPr>
          </a:p>
          <a:p>
            <a:r>
              <a:rPr lang="en-US" altLang="zh-TW" sz="1200" dirty="0">
                <a:solidFill>
                  <a:srgbClr val="FF0000"/>
                </a:solidFill>
              </a:rPr>
              <a:t>3.1) Loss: Lobe segmentation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3.2) Loss: +Vessel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3.3) Loss: </a:t>
            </a:r>
            <a:r>
              <a:rPr lang="zh-CN" altLang="en-US" sz="1200" dirty="0">
                <a:solidFill>
                  <a:srgbClr val="FF0000"/>
                </a:solidFill>
              </a:rPr>
              <a:t>彥博， </a:t>
            </a:r>
            <a:r>
              <a:rPr lang="en-US" altLang="zh-CN" sz="1200" dirty="0">
                <a:solidFill>
                  <a:srgbClr val="FF0000"/>
                </a:solidFill>
              </a:rPr>
              <a:t>gradient loss ??, Distance Transform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3.4) Loss: Input label image like </a:t>
            </a:r>
            <a:r>
              <a:rPr lang="en-US" altLang="zh-TW" sz="1200" dirty="0" err="1">
                <a:solidFill>
                  <a:srgbClr val="FF0000"/>
                </a:solidFill>
              </a:rPr>
              <a:t>openpose</a:t>
            </a:r>
            <a:r>
              <a:rPr lang="en-US" altLang="zh-TW" sz="1200" dirty="0">
                <a:solidFill>
                  <a:srgbClr val="FF0000"/>
                </a:solidFill>
              </a:rPr>
              <a:t> body centroid or Tony labeling</a:t>
            </a:r>
          </a:p>
          <a:p>
            <a:endParaRPr lang="en-US" altLang="zh-CN" sz="1200" dirty="0">
              <a:solidFill>
                <a:srgbClr val="00B0F0"/>
              </a:solidFill>
            </a:endParaRPr>
          </a:p>
          <a:p>
            <a:r>
              <a:rPr lang="en-US" altLang="zh-CN" sz="1200" dirty="0">
                <a:solidFill>
                  <a:srgbClr val="00B0F0"/>
                </a:solidFill>
              </a:rPr>
              <a:t>4.1) 3D Patch-based</a:t>
            </a:r>
            <a:endParaRPr lang="en-US" altLang="zh-TW" sz="1200" dirty="0">
              <a:solidFill>
                <a:srgbClr val="00B0F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17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方塊 70">
            <a:extLst>
              <a:ext uri="{FF2B5EF4-FFF2-40B4-BE49-F238E27FC236}">
                <a16:creationId xmlns:a16="http://schemas.microsoft.com/office/drawing/2014/main" id="{61CBDEE4-0D4C-D8F5-BCB7-EE08921CFB66}"/>
              </a:ext>
            </a:extLst>
          </p:cNvPr>
          <p:cNvSpPr txBox="1"/>
          <p:nvPr/>
        </p:nvSpPr>
        <p:spPr>
          <a:xfrm>
            <a:off x="79450" y="5204960"/>
            <a:ext cx="1072632" cy="1015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H: Height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W: Width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C: Channel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N: Batch size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8B38CBD-66FF-6AB2-AD9B-C23876207098}"/>
              </a:ext>
            </a:extLst>
          </p:cNvPr>
          <p:cNvGrpSpPr/>
          <p:nvPr/>
        </p:nvGrpSpPr>
        <p:grpSpPr>
          <a:xfrm>
            <a:off x="1046914" y="5094420"/>
            <a:ext cx="4755861" cy="1272460"/>
            <a:chOff x="2295179" y="5450662"/>
            <a:chExt cx="4755861" cy="127246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536A4F0-7C0B-9268-F3F0-E8052592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757" y="5450662"/>
              <a:ext cx="4466283" cy="1272460"/>
            </a:xfrm>
            <a:prstGeom prst="rect">
              <a:avLst/>
            </a:prstGeom>
          </p:spPr>
        </p:pic>
        <p:sp>
          <p:nvSpPr>
            <p:cNvPr id="28" name="文字方塊 7">
              <a:extLst>
                <a:ext uri="{FF2B5EF4-FFF2-40B4-BE49-F238E27FC236}">
                  <a16:creationId xmlns:a16="http://schemas.microsoft.com/office/drawing/2014/main" id="{78C4CB76-42B3-7844-5D33-FF5A63B653CE}"/>
                </a:ext>
              </a:extLst>
            </p:cNvPr>
            <p:cNvSpPr txBox="1"/>
            <p:nvPr/>
          </p:nvSpPr>
          <p:spPr>
            <a:xfrm>
              <a:off x="2295179" y="5886837"/>
              <a:ext cx="564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1D HxW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9AEEA4F-7013-4493-C9DC-3C3736B840EA}"/>
              </a:ext>
            </a:extLst>
          </p:cNvPr>
          <p:cNvSpPr txBox="1"/>
          <p:nvPr/>
        </p:nvSpPr>
        <p:spPr>
          <a:xfrm>
            <a:off x="976376" y="6366880"/>
            <a:ext cx="4030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Note: H,W is a 1D vector which flatten from 2D image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" y="-7978"/>
            <a:ext cx="7886700" cy="355851"/>
          </a:xfrm>
        </p:spPr>
        <p:txBody>
          <a:bodyPr>
            <a:normAutofit fontScale="90000"/>
          </a:bodyPr>
          <a:lstStyle/>
          <a:p>
            <a:r>
              <a:rPr lang="en-US" altLang="zh-TW" sz="2400" dirty="0"/>
              <a:t>1.2.3 Related Works [8]</a:t>
            </a:r>
            <a:endParaRPr lang="zh-TW" altLang="en-US" sz="2400" dirty="0"/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273AA52-BDCC-7480-233D-ABD2EF2DA0F8}"/>
              </a:ext>
            </a:extLst>
          </p:cNvPr>
          <p:cNvSpPr txBox="1"/>
          <p:nvPr/>
        </p:nvSpPr>
        <p:spPr>
          <a:xfrm>
            <a:off x="0" y="356024"/>
            <a:ext cx="499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Swin Transformer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[8]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 (Layer Normalization)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1B3423-5D47-0821-7B15-B6F91D3269FA}"/>
              </a:ext>
            </a:extLst>
          </p:cNvPr>
          <p:cNvGrpSpPr/>
          <p:nvPr/>
        </p:nvGrpSpPr>
        <p:grpSpPr>
          <a:xfrm>
            <a:off x="37983" y="743886"/>
            <a:ext cx="9143585" cy="4161866"/>
            <a:chOff x="15321" y="999172"/>
            <a:chExt cx="9200725" cy="5226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8B1EF25-B91C-4D48-C61A-20CAFD00EB3C}"/>
                    </a:ext>
                  </a:extLst>
                </p:cNvPr>
                <p:cNvSpPr txBox="1"/>
                <p:nvPr/>
              </p:nvSpPr>
              <p:spPr>
                <a:xfrm>
                  <a:off x="2488449" y="5856715"/>
                  <a:ext cx="2862130" cy="369332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Output (mean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, variance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8B1EF25-B91C-4D48-C61A-20CAFD00E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449" y="5856715"/>
                  <a:ext cx="286213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13" t="-12500" r="-1713" b="-5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213788A0-1512-535D-E365-AE352C407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9" t="6838" r="25129"/>
            <a:stretch/>
          </p:blipFill>
          <p:spPr>
            <a:xfrm>
              <a:off x="509173" y="1434870"/>
              <a:ext cx="6125029" cy="441072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198B5FF-9139-8072-1F1B-81D0718EE495}"/>
                </a:ext>
              </a:extLst>
            </p:cNvPr>
            <p:cNvSpPr txBox="1"/>
            <p:nvPr/>
          </p:nvSpPr>
          <p:spPr>
            <a:xfrm>
              <a:off x="6182074" y="1157931"/>
              <a:ext cx="3033972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Set 1 batch has b dataset (b maps)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808469-60D7-4E66-4E74-625BA4CF5DB7}"/>
                </a:ext>
              </a:extLst>
            </p:cNvPr>
            <p:cNvSpPr txBox="1"/>
            <p:nvPr/>
          </p:nvSpPr>
          <p:spPr>
            <a:xfrm>
              <a:off x="6574148" y="2221664"/>
              <a:ext cx="2523204" cy="13528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Batch normalization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calculate mean and variance of all of the batches output in one filter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0DC74BE-324D-C5E7-2282-2860002FC2D8}"/>
                    </a:ext>
                  </a:extLst>
                </p:cNvPr>
                <p:cNvSpPr txBox="1"/>
                <p:nvPr/>
              </p:nvSpPr>
              <p:spPr>
                <a:xfrm>
                  <a:off x="6593875" y="3661350"/>
                  <a:ext cx="2503476" cy="13528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Layer normalization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calculate mean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and variance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of all of the filters output in one batch</a:t>
                  </a: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0DC74BE-324D-C5E7-2282-2860002FC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875" y="3661350"/>
                  <a:ext cx="2503476" cy="1352875"/>
                </a:xfrm>
                <a:prstGeom prst="rect">
                  <a:avLst/>
                </a:prstGeom>
                <a:blipFill>
                  <a:blip r:embed="rId6"/>
                  <a:stretch>
                    <a:fillRect l="-1220" t="-1124" b="-618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4DA525E-7688-8C1C-8C37-23B84564E48B}"/>
                </a:ext>
              </a:extLst>
            </p:cNvPr>
            <p:cNvSpPr/>
            <p:nvPr/>
          </p:nvSpPr>
          <p:spPr>
            <a:xfrm>
              <a:off x="57048" y="1021412"/>
              <a:ext cx="1219200" cy="4824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C059FED-5B64-B7E2-E0FE-8CECA4149C0A}"/>
                </a:ext>
              </a:extLst>
            </p:cNvPr>
            <p:cNvSpPr/>
            <p:nvPr/>
          </p:nvSpPr>
          <p:spPr>
            <a:xfrm>
              <a:off x="57047" y="1001030"/>
              <a:ext cx="6125029" cy="6321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1F10072-E757-1557-5493-5E988F61AF7F}"/>
                </a:ext>
              </a:extLst>
            </p:cNvPr>
            <p:cNvCxnSpPr>
              <a:cxnSpLocks/>
            </p:cNvCxnSpPr>
            <p:nvPr/>
          </p:nvCxnSpPr>
          <p:spPr>
            <a:xfrm>
              <a:off x="57047" y="1021412"/>
              <a:ext cx="1219198" cy="564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大括弧 18">
              <a:extLst>
                <a:ext uri="{FF2B5EF4-FFF2-40B4-BE49-F238E27FC236}">
                  <a16:creationId xmlns:a16="http://schemas.microsoft.com/office/drawing/2014/main" id="{39901DAC-B2CC-16E0-7724-0397A571A73C}"/>
                </a:ext>
              </a:extLst>
            </p:cNvPr>
            <p:cNvSpPr/>
            <p:nvPr/>
          </p:nvSpPr>
          <p:spPr>
            <a:xfrm rot="5400000">
              <a:off x="3601264" y="3451299"/>
              <a:ext cx="255791" cy="490582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77136E1-1306-4D8E-2F21-6950836D1D54}"/>
                </a:ext>
              </a:extLst>
            </p:cNvPr>
            <p:cNvSpPr txBox="1"/>
            <p:nvPr/>
          </p:nvSpPr>
          <p:spPr>
            <a:xfrm>
              <a:off x="15321" y="1648676"/>
              <a:ext cx="1421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Batch Input: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8DAC2B41-D59E-5ADC-C553-51FDD0E88154}"/>
                </a:ext>
              </a:extLst>
            </p:cNvPr>
            <p:cNvSpPr txBox="1"/>
            <p:nvPr/>
          </p:nvSpPr>
          <p:spPr>
            <a:xfrm>
              <a:off x="1276245" y="999172"/>
              <a:ext cx="354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Convolution with Multiple Filter m:</a:t>
              </a:r>
            </a:p>
          </p:txBody>
        </p:sp>
      </p:grpSp>
      <p:sp>
        <p:nvSpPr>
          <p:cNvPr id="24" name="Rectangle 84">
            <a:extLst>
              <a:ext uri="{FF2B5EF4-FFF2-40B4-BE49-F238E27FC236}">
                <a16:creationId xmlns:a16="http://schemas.microsoft.com/office/drawing/2014/main" id="{A22CA8EA-2E13-CDD9-C624-C2CB178BE5B2}"/>
              </a:ext>
            </a:extLst>
          </p:cNvPr>
          <p:cNvSpPr/>
          <p:nvPr/>
        </p:nvSpPr>
        <p:spPr>
          <a:xfrm>
            <a:off x="46366" y="4956531"/>
            <a:ext cx="8941845" cy="179324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5" name="文字方塊 94">
            <a:extLst>
              <a:ext uri="{FF2B5EF4-FFF2-40B4-BE49-F238E27FC236}">
                <a16:creationId xmlns:a16="http://schemas.microsoft.com/office/drawing/2014/main" id="{1A5BB36C-66FF-93B9-BC35-11394AE11CDD}"/>
              </a:ext>
            </a:extLst>
          </p:cNvPr>
          <p:cNvSpPr txBox="1"/>
          <p:nvPr/>
        </p:nvSpPr>
        <p:spPr>
          <a:xfrm>
            <a:off x="56675" y="4890770"/>
            <a:ext cx="89212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Figure below visualize different types of normalization.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E30B5A-38B8-438C-3F1D-B18D6E5FC12F}"/>
              </a:ext>
            </a:extLst>
          </p:cNvPr>
          <p:cNvSpPr txBox="1"/>
          <p:nvPr/>
        </p:nvSpPr>
        <p:spPr>
          <a:xfrm>
            <a:off x="5961785" y="5059772"/>
            <a:ext cx="1400109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Instance Norm: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Only normalize each output image independently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D9E8FE1-3885-A94F-10CA-4C2849616510}"/>
              </a:ext>
            </a:extLst>
          </p:cNvPr>
          <p:cNvSpPr txBox="1"/>
          <p:nvPr/>
        </p:nvSpPr>
        <p:spPr>
          <a:xfrm>
            <a:off x="7370306" y="5054394"/>
            <a:ext cx="1494294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Group Norm: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Only normalize pre-set amount (one group) of output image  independently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1DAAA428-A016-024D-763A-217F4BA1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0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5CFA6-1FD1-4AF8-B710-D31D906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17626" cy="737323"/>
          </a:xfrm>
        </p:spPr>
        <p:txBody>
          <a:bodyPr>
            <a:normAutofit fontScale="90000"/>
          </a:bodyPr>
          <a:lstStyle/>
          <a:p>
            <a:r>
              <a:rPr lang="en-US" altLang="zh-TW" sz="2700" dirty="0"/>
              <a:t>1.2.4 Related Works: Neighborhood Attention Transformer (NAT) </a:t>
            </a:r>
            <a:r>
              <a:rPr lang="en-US" altLang="zh-TW" sz="1300" dirty="0"/>
              <a:t>arXiv2022 </a:t>
            </a:r>
            <a:br>
              <a:rPr lang="en-US" altLang="zh-TW" sz="1300" dirty="0"/>
            </a:br>
            <a:r>
              <a:rPr lang="en-US" altLang="zh-TW" sz="1800" dirty="0"/>
              <a:t>Introduction: Motivation &amp; Objective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3AF344-592E-43F1-B758-49042FB99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27" y="623359"/>
            <a:ext cx="8820345" cy="5683922"/>
          </a:xfrm>
        </p:spPr>
        <p:txBody>
          <a:bodyPr>
            <a:normAutofit/>
          </a:bodyPr>
          <a:lstStyle/>
          <a:p>
            <a:pPr marL="266700" indent="-266700"/>
            <a:r>
              <a:rPr lang="en-US" altLang="zh-TW" sz="1800" dirty="0">
                <a:latin typeface="+mj-lt"/>
              </a:rPr>
              <a:t>Motivation</a:t>
            </a:r>
            <a:r>
              <a:rPr lang="en-US" altLang="zh-TW" sz="1800" dirty="0">
                <a:solidFill>
                  <a:srgbClr val="00B0F0"/>
                </a:solidFill>
                <a:latin typeface="+mj-lt"/>
              </a:rPr>
              <a:t>:</a:t>
            </a:r>
            <a:r>
              <a:rPr lang="en-US" altLang="zh-TW" sz="1800" dirty="0">
                <a:latin typeface="+mj-lt"/>
              </a:rPr>
              <a:t> </a:t>
            </a:r>
            <a:endParaRPr lang="en-US" altLang="zh-TW" dirty="0">
              <a:solidFill>
                <a:srgbClr val="00B0F0"/>
              </a:solidFill>
              <a:latin typeface="+mj-lt"/>
            </a:endParaRPr>
          </a:p>
          <a:p>
            <a:pPr marL="538163" lvl="1" indent="-269875"/>
            <a:r>
              <a:rPr lang="en-US" sz="1600" dirty="0">
                <a:solidFill>
                  <a:srgbClr val="FF0000"/>
                </a:solidFill>
                <a:latin typeface="+mj-lt"/>
              </a:rPr>
              <a:t>H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igher image resolution </a:t>
            </a:r>
            <a:r>
              <a:rPr lang="en-US" sz="1600" b="0" i="0" u="none" strike="noStrike" baseline="0" dirty="0">
                <a:latin typeface="+mj-lt"/>
              </a:rPr>
              <a:t>results in a quadratic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increase in complexity and memory usage </a:t>
            </a:r>
            <a:r>
              <a:rPr lang="en-US" sz="1600" b="0" i="0" u="none" strike="noStrike" baseline="0" dirty="0">
                <a:latin typeface="+mj-lt"/>
              </a:rPr>
              <a:t>in models strictly using self-attention, such as </a:t>
            </a:r>
            <a:r>
              <a:rPr lang="en-US" sz="1600" b="0" i="0" u="none" strike="noStrike" baseline="0" dirty="0" err="1">
                <a:latin typeface="+mj-lt"/>
              </a:rPr>
              <a:t>ViT</a:t>
            </a:r>
            <a:r>
              <a:rPr lang="en-US" sz="1600" b="0" i="0" u="none" strike="noStrike" baseline="0" dirty="0">
                <a:latin typeface="+mj-lt"/>
              </a:rPr>
              <a:t>.</a:t>
            </a:r>
          </a:p>
          <a:p>
            <a:pPr marL="538163" lvl="1" indent="-269875"/>
            <a:r>
              <a:rPr lang="en-US" dirty="0">
                <a:solidFill>
                  <a:srgbClr val="FF0000"/>
                </a:solidFill>
                <a:latin typeface="+mj-lt"/>
              </a:rPr>
              <a:t>C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onvolutions</a:t>
            </a:r>
            <a:r>
              <a:rPr lang="en-US" sz="1600" b="0" i="0" u="none" strike="noStrike" baseline="0" dirty="0">
                <a:latin typeface="+mj-lt"/>
              </a:rPr>
              <a:t>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benefit</a:t>
            </a:r>
            <a:r>
              <a:rPr lang="en-US" sz="1600" b="0" i="0" u="none" strike="noStrike" baseline="0" dirty="0">
                <a:latin typeface="+mj-lt"/>
              </a:rPr>
              <a:t> from inductive biases such as locality, translational equivariance, and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2-dimensional neighborhood structure</a:t>
            </a:r>
            <a:r>
              <a:rPr lang="en-US" sz="1600" b="0" i="0" u="none" strike="noStrike" baseline="0" dirty="0">
                <a:latin typeface="+mj-lt"/>
              </a:rPr>
              <a:t>, while dot-product self attention is a global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1-dimensional operation</a:t>
            </a:r>
            <a:r>
              <a:rPr lang="en-US" sz="1600" b="0" i="0" u="none" strike="noStrike" baseline="0" dirty="0">
                <a:latin typeface="+mj-lt"/>
              </a:rPr>
              <a:t> by definition.</a:t>
            </a:r>
          </a:p>
          <a:p>
            <a:pPr marL="538163" lvl="1" indent="-269875"/>
            <a:r>
              <a:rPr lang="en-US" sz="1600" b="0" i="0" u="none" strike="noStrike" baseline="0" dirty="0">
                <a:solidFill>
                  <a:srgbClr val="000000"/>
                </a:solidFill>
                <a:latin typeface="+mj-lt"/>
              </a:rPr>
              <a:t>Local attention modules were therefore applied to alleviate this issue.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+mj-lt"/>
              </a:rPr>
              <a:t>Swin was one of the first hierarchical vision transformers based on local self attention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719138" lvl="3"/>
            <a:r>
              <a:rPr lang="en-US" dirty="0">
                <a:latin typeface="+mj-lt"/>
              </a:rPr>
              <a:t>Performing self attention using fix location attention windows and only shift windows once after passing through. Cause the receptive field imbalance.</a:t>
            </a:r>
            <a:endParaRPr lang="en-US" altLang="zh-TW" sz="1800" dirty="0">
              <a:latin typeface="+mj-lt"/>
            </a:endParaRPr>
          </a:p>
          <a:p>
            <a:pPr marL="290513" indent="-290513" algn="l"/>
            <a:r>
              <a:rPr lang="en-US" altLang="zh-TW" sz="1800" dirty="0">
                <a:latin typeface="+mj-lt"/>
              </a:rPr>
              <a:t>Objective:</a:t>
            </a:r>
          </a:p>
          <a:p>
            <a:pPr marL="538163" lvl="1" indent="-269875"/>
            <a:r>
              <a:rPr lang="en-US" altLang="zh-TW" dirty="0"/>
              <a:t>The sliding-window pattern allows NA’s receptive field to grow </a:t>
            </a:r>
            <a:r>
              <a:rPr lang="en-US" altLang="zh-TW" dirty="0">
                <a:solidFill>
                  <a:srgbClr val="FF0000"/>
                </a:solidFill>
              </a:rPr>
              <a:t>without needing extra pixel shifts, and preserves translational equivariance</a:t>
            </a:r>
            <a:r>
              <a:rPr lang="en-US" altLang="zh-TW" dirty="0"/>
              <a:t>, unlike Swin Transformer’s Window Self Attention (WSA)</a:t>
            </a:r>
            <a:r>
              <a:rPr lang="en-US" b="0" i="0" u="none" strike="noStrike" baseline="0" dirty="0">
                <a:latin typeface="+mj-lt"/>
              </a:rPr>
              <a:t>.</a:t>
            </a: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79FB05-3CC9-79E8-0929-AAB6DFEDF6D0}"/>
              </a:ext>
            </a:extLst>
          </p:cNvPr>
          <p:cNvSpPr txBox="1"/>
          <p:nvPr/>
        </p:nvSpPr>
        <p:spPr>
          <a:xfrm>
            <a:off x="7384340" y="2875971"/>
            <a:ext cx="175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銘：這篇主要是想跟</a:t>
            </a:r>
            <a:r>
              <a:rPr kumimoji="0" lang="en-US" altLang="zh-TW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Swin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-Transformer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來比較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3F89D3-C01D-599D-5652-CDF19E71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" y="4338918"/>
            <a:ext cx="3887890" cy="25005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85E2BB-6A6F-FAAD-F0A2-5920A6A27B19}"/>
              </a:ext>
            </a:extLst>
          </p:cNvPr>
          <p:cNvSpPr txBox="1"/>
          <p:nvPr/>
        </p:nvSpPr>
        <p:spPr>
          <a:xfrm>
            <a:off x="4024692" y="4956559"/>
            <a:ext cx="46347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Figure 2. Illustration of the query-key-value structure of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Neighborhood Attention (NA) vs Self Attention (SA)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for a single pixel. SA allows each pixel to attend to every other pixel, whereas NA localizes attention for each pixel to a neighborhood around itself. Therefore, each pixel’s attention span is usually different from the next.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703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748A8B-FA02-960F-BF13-5A8C78EA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B5C9B-F2D9-BDD4-09D8-384AB208CC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39" y="3803594"/>
            <a:ext cx="3174565" cy="178569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E39A0-9CF9-3A1B-929B-05DEB54BEE50}"/>
              </a:ext>
            </a:extLst>
          </p:cNvPr>
          <p:cNvSpPr txBox="1"/>
          <p:nvPr/>
        </p:nvSpPr>
        <p:spPr>
          <a:xfrm>
            <a:off x="150761" y="3749492"/>
            <a:ext cx="279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NAT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embeds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inputs using 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(3×3×C) × 2  convolutions with 2 × 2 strides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, resulting in a spatial size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1/4th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the size of the input.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EC5B79-26F9-71C2-FACC-4A100AFB7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56"/>
          <a:stretch/>
        </p:blipFill>
        <p:spPr>
          <a:xfrm>
            <a:off x="0" y="993543"/>
            <a:ext cx="9144000" cy="275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F9BEF6F-358B-079B-D54A-BA60BDE9CB34}"/>
                  </a:ext>
                </a:extLst>
              </p:cNvPr>
              <p:cNvSpPr txBox="1"/>
              <p:nvPr/>
            </p:nvSpPr>
            <p:spPr>
              <a:xfrm>
                <a:off x="2030656" y="3145726"/>
                <a:ext cx="91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F9BEF6F-358B-079B-D54A-BA60BDE9C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56" y="3145726"/>
                <a:ext cx="918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17771E-E88A-8D9B-466D-D5B8A547A45F}"/>
                  </a:ext>
                </a:extLst>
              </p:cNvPr>
              <p:cNvSpPr txBox="1"/>
              <p:nvPr/>
            </p:nvSpPr>
            <p:spPr>
              <a:xfrm>
                <a:off x="3729768" y="3138860"/>
                <a:ext cx="91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17771E-E88A-8D9B-466D-D5B8A547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68" y="3138860"/>
                <a:ext cx="91832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40CB321-4AA4-C7C3-90CE-CC24913D8F6A}"/>
                  </a:ext>
                </a:extLst>
              </p:cNvPr>
              <p:cNvSpPr txBox="1"/>
              <p:nvPr/>
            </p:nvSpPr>
            <p:spPr>
              <a:xfrm>
                <a:off x="5421556" y="3145726"/>
                <a:ext cx="10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40CB321-4AA4-C7C3-90CE-CC24913D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56" y="3145726"/>
                <a:ext cx="10513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454078E-24A7-6E6D-3230-3A60DA28C557}"/>
                  </a:ext>
                </a:extLst>
              </p:cNvPr>
              <p:cNvSpPr txBox="1"/>
              <p:nvPr/>
            </p:nvSpPr>
            <p:spPr>
              <a:xfrm>
                <a:off x="7113344" y="3138860"/>
                <a:ext cx="91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454078E-24A7-6E6D-3230-3A60DA28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44" y="3138860"/>
                <a:ext cx="918328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A82C21-92BD-0B1D-B3FB-5746DB220C59}"/>
              </a:ext>
            </a:extLst>
          </p:cNvPr>
          <p:cNvSpPr txBox="1"/>
          <p:nvPr/>
        </p:nvSpPr>
        <p:spPr>
          <a:xfrm>
            <a:off x="178639" y="120796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224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 224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B210DE-032B-DC13-649D-59EA4A65FD86}"/>
              </a:ext>
            </a:extLst>
          </p:cNvPr>
          <p:cNvSpPr/>
          <p:nvPr/>
        </p:nvSpPr>
        <p:spPr>
          <a:xfrm>
            <a:off x="0" y="594566"/>
            <a:ext cx="1324056" cy="3130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81B0DD-A3A2-F149-2202-007C1F44C313}"/>
              </a:ext>
            </a:extLst>
          </p:cNvPr>
          <p:cNvSpPr txBox="1"/>
          <p:nvPr/>
        </p:nvSpPr>
        <p:spPr>
          <a:xfrm>
            <a:off x="0" y="56649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0. Input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88B84F-9675-56F6-8316-DE6E344C5F47}"/>
              </a:ext>
            </a:extLst>
          </p:cNvPr>
          <p:cNvSpPr/>
          <p:nvPr/>
        </p:nvSpPr>
        <p:spPr>
          <a:xfrm>
            <a:off x="1325370" y="595337"/>
            <a:ext cx="6706302" cy="3131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3A44EB-B008-0F22-A101-965F019F12C5}"/>
              </a:ext>
            </a:extLst>
          </p:cNvPr>
          <p:cNvSpPr txBox="1"/>
          <p:nvPr/>
        </p:nvSpPr>
        <p:spPr>
          <a:xfrm>
            <a:off x="1325370" y="567267"/>
            <a:ext cx="959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1. Encoder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639DC7-45F7-012B-EF23-A85669961ADC}"/>
              </a:ext>
            </a:extLst>
          </p:cNvPr>
          <p:cNvSpPr/>
          <p:nvPr/>
        </p:nvSpPr>
        <p:spPr>
          <a:xfrm>
            <a:off x="8031672" y="595336"/>
            <a:ext cx="1112328" cy="3132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00937A4-F49A-BD50-0ED3-7321CF778407}"/>
              </a:ext>
            </a:extLst>
          </p:cNvPr>
          <p:cNvSpPr txBox="1"/>
          <p:nvPr/>
        </p:nvSpPr>
        <p:spPr>
          <a:xfrm>
            <a:off x="8031672" y="560401"/>
            <a:ext cx="111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3. Head using FC Layer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3A9811-7ED0-EDF5-26D2-4747D619542F}"/>
              </a:ext>
            </a:extLst>
          </p:cNvPr>
          <p:cNvSpPr txBox="1"/>
          <p:nvPr/>
        </p:nvSpPr>
        <p:spPr>
          <a:xfrm>
            <a:off x="8115300" y="1361853"/>
            <a:ext cx="102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(1x1xP)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x1000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0C3043-5470-89A7-72C2-7136694345EA}"/>
              </a:ext>
            </a:extLst>
          </p:cNvPr>
          <p:cNvSpPr txBox="1"/>
          <p:nvPr/>
        </p:nvSpPr>
        <p:spPr>
          <a:xfrm>
            <a:off x="2057393" y="10843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56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 56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7793E-910A-D82E-5273-A541D7322E0C}"/>
              </a:ext>
            </a:extLst>
          </p:cNvPr>
          <p:cNvSpPr txBox="1"/>
          <p:nvPr/>
        </p:nvSpPr>
        <p:spPr>
          <a:xfrm>
            <a:off x="3848725" y="10843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28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 28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F807AC-ADEC-6EF0-E31D-A74255014632}"/>
              </a:ext>
            </a:extLst>
          </p:cNvPr>
          <p:cNvSpPr txBox="1"/>
          <p:nvPr/>
        </p:nvSpPr>
        <p:spPr>
          <a:xfrm>
            <a:off x="5543239" y="10843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14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 14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0BF1EA-BF2E-6DE3-E68C-7CD184A8C5D1}"/>
              </a:ext>
            </a:extLst>
          </p:cNvPr>
          <p:cNvSpPr txBox="1"/>
          <p:nvPr/>
        </p:nvSpPr>
        <p:spPr>
          <a:xfrm>
            <a:off x="7146504" y="10843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7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x 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EFCD0C3-33C7-8447-E162-DC26629C2B2A}"/>
              </a:ext>
            </a:extLst>
          </p:cNvPr>
          <p:cNvSpPr txBox="1"/>
          <p:nvPr/>
        </p:nvSpPr>
        <p:spPr>
          <a:xfrm>
            <a:off x="140081" y="4384283"/>
            <a:ext cx="280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銘：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instead of 2 × 2 non-overlapping convolutions that Swin uses (patch merge).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6D5CAC4-6F6A-E8D3-67FE-F96E92BD0F88}"/>
              </a:ext>
            </a:extLst>
          </p:cNvPr>
          <p:cNvSpPr txBox="1"/>
          <p:nvPr/>
        </p:nvSpPr>
        <p:spPr>
          <a:xfrm>
            <a:off x="0" y="5667242"/>
            <a:ext cx="736002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Figure 5. An overview of our model, NAT, with its hierarchical design. The model starts off with a convolutional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downsampler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, then moves on to 4 sequential levels, each consisting of multiple NAT Blocks, which are transformer-like encoder layers. Each layer is comprised of a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multi-headed neighborhood attention (NA), a multi-layered perceptron (MLP), Layer Norm (LN)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before each module, and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skip connections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. Between the levels, feature maps are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downsampled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 to half their spatial size, while their depth is doubled. This allows for easier transfer to downstream tasks through feature pyramids.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A542D7-BC10-ADEF-46AC-9FBD50FB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83"/>
          <a:stretch/>
        </p:blipFill>
        <p:spPr>
          <a:xfrm>
            <a:off x="7333078" y="3872271"/>
            <a:ext cx="1564444" cy="29913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2B4824A-FDBE-7A90-E646-6525306B5397}"/>
              </a:ext>
            </a:extLst>
          </p:cNvPr>
          <p:cNvSpPr txBox="1"/>
          <p:nvPr/>
        </p:nvSpPr>
        <p:spPr>
          <a:xfrm>
            <a:off x="5331675" y="5179892"/>
            <a:ext cx="2240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銘：類似於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convolution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的概念，只和周圍的區塊算</a:t>
            </a:r>
            <a:r>
              <a:rPr kumimoji="0" lang="en-US" altLang="zh-TW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attetion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A403364-E7C9-41D6-1C25-9D4BE5E10809}"/>
              </a:ext>
            </a:extLst>
          </p:cNvPr>
          <p:cNvSpPr txBox="1">
            <a:spLocks/>
          </p:cNvSpPr>
          <p:nvPr/>
        </p:nvSpPr>
        <p:spPr>
          <a:xfrm>
            <a:off x="-1" y="-90670"/>
            <a:ext cx="9478297" cy="737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1.2.4 Related Works: Neighborhood Attention Transformer (NAT)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arXiv2022 </a:t>
            </a:r>
            <a:b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Introduction: Global Framework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666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7C8902-36FA-BCE6-C1C7-9D9F1921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CB9A93-8180-BC10-06CE-F65DB6CAC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827" y="3926541"/>
            <a:ext cx="8820345" cy="2396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dirty="0"/>
              <a:t>Figure 1. An illustration of attention spans in Self Attention, Shifted Window Self Attention, and our Neighborhood Attention. </a:t>
            </a:r>
            <a:r>
              <a:rPr lang="en-US" altLang="zh-TW" sz="1400" dirty="0">
                <a:solidFill>
                  <a:srgbClr val="FF0000"/>
                </a:solidFill>
              </a:rPr>
              <a:t>Self Attention allows each token to attend to everything</a:t>
            </a:r>
            <a:r>
              <a:rPr lang="en-US" altLang="zh-TW" sz="1400" dirty="0"/>
              <a:t>. </a:t>
            </a:r>
            <a:r>
              <a:rPr lang="en-US" altLang="zh-TW" sz="1400" dirty="0">
                <a:solidFill>
                  <a:srgbClr val="FF0000"/>
                </a:solidFill>
              </a:rPr>
              <a:t>Window Self Attention divides self attention into non-overlapping sub-windows, and is followed by Shifted Window Self Attention</a:t>
            </a:r>
            <a:r>
              <a:rPr lang="en-US" altLang="zh-TW" sz="1400" dirty="0"/>
              <a:t>, which allows for out-of-window interactions that are necessary to receptive field expansion. Neighborhood Attention localizes attention to a neighborhood around each token, introducing local inductive biases, maintaining translational equivariance, and allowing receptive field growth without needing extra operations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0C565E-61CF-0DD5-6307-21E82BE2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920"/>
            <a:ext cx="9144000" cy="216728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11F345E-9D14-0391-8148-5E9668D44A8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665110" cy="534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1.2.4 Related Works: Neighborhood Attention Transformer (NAT)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arXiv2022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1565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F32747-A1AA-2C09-5411-AA0C324D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2DE0-E4D3-4804-B551-C56CE2359C2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新細明體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6382F6-8314-B210-1812-92313455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83" t="1011" b="3234"/>
          <a:stretch/>
        </p:blipFill>
        <p:spPr>
          <a:xfrm>
            <a:off x="789508" y="3868380"/>
            <a:ext cx="1564444" cy="2842822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44A20948-3254-40A1-57A4-2BA4833040C0}"/>
              </a:ext>
            </a:extLst>
          </p:cNvPr>
          <p:cNvGrpSpPr/>
          <p:nvPr/>
        </p:nvGrpSpPr>
        <p:grpSpPr>
          <a:xfrm>
            <a:off x="3686076" y="4199259"/>
            <a:ext cx="4014839" cy="2258347"/>
            <a:chOff x="1809623" y="4187248"/>
            <a:chExt cx="4014839" cy="22583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3CA17AF-FCB1-BF57-EC9C-BC4AABDB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623" y="4187248"/>
              <a:ext cx="4014839" cy="225834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216DF79-DE38-5A09-6D1A-E5380791E784}"/>
                </a:ext>
              </a:extLst>
            </p:cNvPr>
            <p:cNvSpPr txBox="1"/>
            <p:nvPr/>
          </p:nvSpPr>
          <p:spPr>
            <a:xfrm>
              <a:off x="3868314" y="4716315"/>
              <a:ext cx="1106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Window size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9828A5C-D398-8EEA-098A-E391F91F55B1}"/>
              </a:ext>
            </a:extLst>
          </p:cNvPr>
          <p:cNvGrpSpPr/>
          <p:nvPr/>
        </p:nvGrpSpPr>
        <p:grpSpPr>
          <a:xfrm>
            <a:off x="3686076" y="342031"/>
            <a:ext cx="2800697" cy="3409510"/>
            <a:chOff x="5824462" y="85030"/>
            <a:chExt cx="2800697" cy="34095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3BF9C54-22D3-5392-3BE9-7901CCB26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636" t="14947" b="23423"/>
            <a:stretch/>
          </p:blipFill>
          <p:spPr>
            <a:xfrm>
              <a:off x="7452830" y="1964602"/>
              <a:ext cx="1172329" cy="130393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DB8BEBD-D368-370D-8600-EDDDF26D6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6" t="14948" r="65920" b="4031"/>
            <a:stretch/>
          </p:blipFill>
          <p:spPr>
            <a:xfrm>
              <a:off x="5899708" y="315691"/>
              <a:ext cx="1058126" cy="1276955"/>
            </a:xfrm>
            <a:prstGeom prst="rect">
              <a:avLst/>
            </a:prstGeom>
          </p:spPr>
        </p:pic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37D304B-08F3-BFCD-FEAD-73E4D6B788D3}"/>
                </a:ext>
              </a:extLst>
            </p:cNvPr>
            <p:cNvGrpSpPr/>
            <p:nvPr/>
          </p:nvGrpSpPr>
          <p:grpSpPr>
            <a:xfrm>
              <a:off x="5824462" y="1764882"/>
              <a:ext cx="1486779" cy="1727501"/>
              <a:chOff x="5094125" y="3532905"/>
              <a:chExt cx="2168687" cy="2190918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1931864-6AE7-8D2E-E108-BD334FCB5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985" t="14948" r="25935" b="4031"/>
              <a:stretch/>
            </p:blipFill>
            <p:spPr>
              <a:xfrm>
                <a:off x="5389059" y="3860187"/>
                <a:ext cx="1562100" cy="153635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EAA0A00-32BD-3257-B53A-785CEF6580E3}"/>
                  </a:ext>
                </a:extLst>
              </p:cNvPr>
              <p:cNvSpPr/>
              <p:nvPr/>
            </p:nvSpPr>
            <p:spPr>
              <a:xfrm>
                <a:off x="5816130" y="4257544"/>
                <a:ext cx="722782" cy="7355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DDD9F7-A45D-3D2B-B150-0C7F57C7778D}"/>
                  </a:ext>
                </a:extLst>
              </p:cNvPr>
              <p:cNvSpPr/>
              <p:nvPr/>
            </p:nvSpPr>
            <p:spPr>
              <a:xfrm>
                <a:off x="5101482" y="3537046"/>
                <a:ext cx="722782" cy="73552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5ED6806-4B2D-17A9-D71A-396165E64200}"/>
                  </a:ext>
                </a:extLst>
              </p:cNvPr>
              <p:cNvSpPr/>
              <p:nvPr/>
            </p:nvSpPr>
            <p:spPr>
              <a:xfrm>
                <a:off x="5094125" y="4988302"/>
                <a:ext cx="722782" cy="7355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13FAED-CA5F-7020-5CC7-A2DF6E4772C4}"/>
                  </a:ext>
                </a:extLst>
              </p:cNvPr>
              <p:cNvSpPr/>
              <p:nvPr/>
            </p:nvSpPr>
            <p:spPr>
              <a:xfrm>
                <a:off x="6538475" y="4988302"/>
                <a:ext cx="722782" cy="7355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31C22D-7331-7A56-221C-2BA6C9F0C770}"/>
                  </a:ext>
                </a:extLst>
              </p:cNvPr>
              <p:cNvSpPr/>
              <p:nvPr/>
            </p:nvSpPr>
            <p:spPr>
              <a:xfrm>
                <a:off x="6540030" y="3532905"/>
                <a:ext cx="722782" cy="7260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endParaRPr>
              </a:p>
            </p:txBody>
          </p:sp>
        </p:grpSp>
        <p:sp>
          <p:nvSpPr>
            <p:cNvPr id="17" name="左大括弧 16">
              <a:extLst>
                <a:ext uri="{FF2B5EF4-FFF2-40B4-BE49-F238E27FC236}">
                  <a16:creationId xmlns:a16="http://schemas.microsoft.com/office/drawing/2014/main" id="{4F524E04-50BE-122D-5149-6AA1E71D49A2}"/>
                </a:ext>
              </a:extLst>
            </p:cNvPr>
            <p:cNvSpPr/>
            <p:nvPr/>
          </p:nvSpPr>
          <p:spPr>
            <a:xfrm rot="10800000">
              <a:off x="6993893" y="353030"/>
              <a:ext cx="117877" cy="544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400B9456-FA2C-4E58-5C86-72BE6D034EC3}"/>
                    </a:ext>
                  </a:extLst>
                </p:cNvPr>
                <p:cNvSpPr txBox="1"/>
                <p:nvPr/>
              </p:nvSpPr>
              <p:spPr>
                <a:xfrm>
                  <a:off x="7111770" y="443910"/>
                  <a:ext cx="882751" cy="4868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patches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新細明體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400B9456-FA2C-4E58-5C86-72BE6D034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770" y="443910"/>
                  <a:ext cx="882751" cy="486840"/>
                </a:xfrm>
                <a:prstGeom prst="rect">
                  <a:avLst/>
                </a:prstGeom>
                <a:blipFill>
                  <a:blip r:embed="rId5"/>
                  <a:stretch>
                    <a:fillRect l="-2069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左大括弧 72">
              <a:extLst>
                <a:ext uri="{FF2B5EF4-FFF2-40B4-BE49-F238E27FC236}">
                  <a16:creationId xmlns:a16="http://schemas.microsoft.com/office/drawing/2014/main" id="{5945F52B-BC21-3482-EC33-5E42A340E653}"/>
                </a:ext>
              </a:extLst>
            </p:cNvPr>
            <p:cNvSpPr/>
            <p:nvPr/>
          </p:nvSpPr>
          <p:spPr>
            <a:xfrm rot="10800000">
              <a:off x="7111770" y="345619"/>
              <a:ext cx="727460" cy="1180785"/>
            </a:xfrm>
            <a:custGeom>
              <a:avLst/>
              <a:gdLst>
                <a:gd name="connsiteX0" fmla="*/ 853057 w 853057"/>
                <a:gd name="connsiteY0" fmla="*/ 1129934 h 1129934"/>
                <a:gd name="connsiteX1" fmla="*/ 426528 w 853057"/>
                <a:gd name="connsiteY1" fmla="*/ 1039800 h 1129934"/>
                <a:gd name="connsiteX2" fmla="*/ 426529 w 853057"/>
                <a:gd name="connsiteY2" fmla="*/ 642401 h 1129934"/>
                <a:gd name="connsiteX3" fmla="*/ 0 w 853057"/>
                <a:gd name="connsiteY3" fmla="*/ 552267 h 1129934"/>
                <a:gd name="connsiteX4" fmla="*/ 426529 w 853057"/>
                <a:gd name="connsiteY4" fmla="*/ 462133 h 1129934"/>
                <a:gd name="connsiteX5" fmla="*/ 426529 w 853057"/>
                <a:gd name="connsiteY5" fmla="*/ 90134 h 1129934"/>
                <a:gd name="connsiteX6" fmla="*/ 853058 w 853057"/>
                <a:gd name="connsiteY6" fmla="*/ 0 h 1129934"/>
                <a:gd name="connsiteX7" fmla="*/ 853057 w 853057"/>
                <a:gd name="connsiteY7" fmla="*/ 1129934 h 1129934"/>
                <a:gd name="connsiteX0" fmla="*/ 853057 w 853057"/>
                <a:gd name="connsiteY0" fmla="*/ 1129934 h 1129934"/>
                <a:gd name="connsiteX1" fmla="*/ 426528 w 853057"/>
                <a:gd name="connsiteY1" fmla="*/ 1039800 h 1129934"/>
                <a:gd name="connsiteX2" fmla="*/ 426529 w 853057"/>
                <a:gd name="connsiteY2" fmla="*/ 642401 h 1129934"/>
                <a:gd name="connsiteX3" fmla="*/ 0 w 853057"/>
                <a:gd name="connsiteY3" fmla="*/ 552267 h 1129934"/>
                <a:gd name="connsiteX4" fmla="*/ 426529 w 853057"/>
                <a:gd name="connsiteY4" fmla="*/ 462133 h 1129934"/>
                <a:gd name="connsiteX5" fmla="*/ 426529 w 853057"/>
                <a:gd name="connsiteY5" fmla="*/ 90134 h 1129934"/>
                <a:gd name="connsiteX6" fmla="*/ 853058 w 853057"/>
                <a:gd name="connsiteY6" fmla="*/ 0 h 1129934"/>
                <a:gd name="connsiteX0" fmla="*/ 853057 w 853058"/>
                <a:gd name="connsiteY0" fmla="*/ 1129934 h 1129934"/>
                <a:gd name="connsiteX1" fmla="*/ 426528 w 853058"/>
                <a:gd name="connsiteY1" fmla="*/ 1039800 h 1129934"/>
                <a:gd name="connsiteX2" fmla="*/ 426529 w 853058"/>
                <a:gd name="connsiteY2" fmla="*/ 642401 h 1129934"/>
                <a:gd name="connsiteX3" fmla="*/ 0 w 853058"/>
                <a:gd name="connsiteY3" fmla="*/ 552267 h 1129934"/>
                <a:gd name="connsiteX4" fmla="*/ 426529 w 853058"/>
                <a:gd name="connsiteY4" fmla="*/ 462133 h 1129934"/>
                <a:gd name="connsiteX5" fmla="*/ 426529 w 853058"/>
                <a:gd name="connsiteY5" fmla="*/ 90134 h 1129934"/>
                <a:gd name="connsiteX6" fmla="*/ 853058 w 853058"/>
                <a:gd name="connsiteY6" fmla="*/ 0 h 1129934"/>
                <a:gd name="connsiteX7" fmla="*/ 853057 w 853058"/>
                <a:gd name="connsiteY7" fmla="*/ 1129934 h 1129934"/>
                <a:gd name="connsiteX0" fmla="*/ 853057 w 853058"/>
                <a:gd name="connsiteY0" fmla="*/ 1129934 h 1129934"/>
                <a:gd name="connsiteX1" fmla="*/ 89978 w 853058"/>
                <a:gd name="connsiteY1" fmla="*/ 1027100 h 1129934"/>
                <a:gd name="connsiteX2" fmla="*/ 426529 w 853058"/>
                <a:gd name="connsiteY2" fmla="*/ 642401 h 1129934"/>
                <a:gd name="connsiteX3" fmla="*/ 0 w 853058"/>
                <a:gd name="connsiteY3" fmla="*/ 552267 h 1129934"/>
                <a:gd name="connsiteX4" fmla="*/ 426529 w 853058"/>
                <a:gd name="connsiteY4" fmla="*/ 462133 h 1129934"/>
                <a:gd name="connsiteX5" fmla="*/ 426529 w 853058"/>
                <a:gd name="connsiteY5" fmla="*/ 90134 h 1129934"/>
                <a:gd name="connsiteX6" fmla="*/ 853058 w 853058"/>
                <a:gd name="connsiteY6" fmla="*/ 0 h 1129934"/>
                <a:gd name="connsiteX0" fmla="*/ 853057 w 853058"/>
                <a:gd name="connsiteY0" fmla="*/ 1129934 h 1129934"/>
                <a:gd name="connsiteX1" fmla="*/ 426528 w 853058"/>
                <a:gd name="connsiteY1" fmla="*/ 1039800 h 1129934"/>
                <a:gd name="connsiteX2" fmla="*/ 426529 w 853058"/>
                <a:gd name="connsiteY2" fmla="*/ 642401 h 1129934"/>
                <a:gd name="connsiteX3" fmla="*/ 0 w 853058"/>
                <a:gd name="connsiteY3" fmla="*/ 552267 h 1129934"/>
                <a:gd name="connsiteX4" fmla="*/ 426529 w 853058"/>
                <a:gd name="connsiteY4" fmla="*/ 462133 h 1129934"/>
                <a:gd name="connsiteX5" fmla="*/ 426529 w 853058"/>
                <a:gd name="connsiteY5" fmla="*/ 90134 h 1129934"/>
                <a:gd name="connsiteX6" fmla="*/ 853058 w 853058"/>
                <a:gd name="connsiteY6" fmla="*/ 0 h 1129934"/>
                <a:gd name="connsiteX7" fmla="*/ 853057 w 853058"/>
                <a:gd name="connsiteY7" fmla="*/ 1129934 h 1129934"/>
                <a:gd name="connsiteX0" fmla="*/ 853057 w 853058"/>
                <a:gd name="connsiteY0" fmla="*/ 1129934 h 1129934"/>
                <a:gd name="connsiteX1" fmla="*/ 89978 w 853058"/>
                <a:gd name="connsiteY1" fmla="*/ 1027100 h 1129934"/>
                <a:gd name="connsiteX2" fmla="*/ 426529 w 853058"/>
                <a:gd name="connsiteY2" fmla="*/ 642401 h 1129934"/>
                <a:gd name="connsiteX3" fmla="*/ 0 w 853058"/>
                <a:gd name="connsiteY3" fmla="*/ 552267 h 1129934"/>
                <a:gd name="connsiteX4" fmla="*/ 426529 w 853058"/>
                <a:gd name="connsiteY4" fmla="*/ 462133 h 1129934"/>
                <a:gd name="connsiteX5" fmla="*/ 166179 w 853058"/>
                <a:gd name="connsiteY5" fmla="*/ 58384 h 1129934"/>
                <a:gd name="connsiteX6" fmla="*/ 853058 w 853058"/>
                <a:gd name="connsiteY6" fmla="*/ 0 h 1129934"/>
                <a:gd name="connsiteX0" fmla="*/ 859385 w 859386"/>
                <a:gd name="connsiteY0" fmla="*/ 1129934 h 1129934"/>
                <a:gd name="connsiteX1" fmla="*/ 432856 w 859386"/>
                <a:gd name="connsiteY1" fmla="*/ 1039800 h 1129934"/>
                <a:gd name="connsiteX2" fmla="*/ 432857 w 859386"/>
                <a:gd name="connsiteY2" fmla="*/ 642401 h 1129934"/>
                <a:gd name="connsiteX3" fmla="*/ 6328 w 859386"/>
                <a:gd name="connsiteY3" fmla="*/ 552267 h 1129934"/>
                <a:gd name="connsiteX4" fmla="*/ 432857 w 859386"/>
                <a:gd name="connsiteY4" fmla="*/ 462133 h 1129934"/>
                <a:gd name="connsiteX5" fmla="*/ 432857 w 859386"/>
                <a:gd name="connsiteY5" fmla="*/ 90134 h 1129934"/>
                <a:gd name="connsiteX6" fmla="*/ 859386 w 859386"/>
                <a:gd name="connsiteY6" fmla="*/ 0 h 1129934"/>
                <a:gd name="connsiteX7" fmla="*/ 859385 w 859386"/>
                <a:gd name="connsiteY7" fmla="*/ 1129934 h 1129934"/>
                <a:gd name="connsiteX0" fmla="*/ 859385 w 859386"/>
                <a:gd name="connsiteY0" fmla="*/ 1129934 h 1129934"/>
                <a:gd name="connsiteX1" fmla="*/ 96306 w 859386"/>
                <a:gd name="connsiteY1" fmla="*/ 1027100 h 1129934"/>
                <a:gd name="connsiteX2" fmla="*/ 432857 w 859386"/>
                <a:gd name="connsiteY2" fmla="*/ 642401 h 1129934"/>
                <a:gd name="connsiteX3" fmla="*/ 6328 w 859386"/>
                <a:gd name="connsiteY3" fmla="*/ 552267 h 1129934"/>
                <a:gd name="connsiteX4" fmla="*/ 166157 w 859386"/>
                <a:gd name="connsiteY4" fmla="*/ 512933 h 1129934"/>
                <a:gd name="connsiteX5" fmla="*/ 172507 w 859386"/>
                <a:gd name="connsiteY5" fmla="*/ 58384 h 1129934"/>
                <a:gd name="connsiteX6" fmla="*/ 859386 w 859386"/>
                <a:gd name="connsiteY6" fmla="*/ 0 h 1129934"/>
                <a:gd name="connsiteX0" fmla="*/ 853063 w 853064"/>
                <a:gd name="connsiteY0" fmla="*/ 1129934 h 1129934"/>
                <a:gd name="connsiteX1" fmla="*/ 426534 w 853064"/>
                <a:gd name="connsiteY1" fmla="*/ 1039800 h 1129934"/>
                <a:gd name="connsiteX2" fmla="*/ 426535 w 853064"/>
                <a:gd name="connsiteY2" fmla="*/ 642401 h 1129934"/>
                <a:gd name="connsiteX3" fmla="*/ 6 w 853064"/>
                <a:gd name="connsiteY3" fmla="*/ 552267 h 1129934"/>
                <a:gd name="connsiteX4" fmla="*/ 426535 w 853064"/>
                <a:gd name="connsiteY4" fmla="*/ 462133 h 1129934"/>
                <a:gd name="connsiteX5" fmla="*/ 426535 w 853064"/>
                <a:gd name="connsiteY5" fmla="*/ 90134 h 1129934"/>
                <a:gd name="connsiteX6" fmla="*/ 853064 w 853064"/>
                <a:gd name="connsiteY6" fmla="*/ 0 h 1129934"/>
                <a:gd name="connsiteX7" fmla="*/ 853063 w 853064"/>
                <a:gd name="connsiteY7" fmla="*/ 1129934 h 1129934"/>
                <a:gd name="connsiteX0" fmla="*/ 853063 w 853064"/>
                <a:gd name="connsiteY0" fmla="*/ 1129934 h 1129934"/>
                <a:gd name="connsiteX1" fmla="*/ 89984 w 853064"/>
                <a:gd name="connsiteY1" fmla="*/ 1027100 h 1129934"/>
                <a:gd name="connsiteX2" fmla="*/ 153485 w 853064"/>
                <a:gd name="connsiteY2" fmla="*/ 642401 h 1129934"/>
                <a:gd name="connsiteX3" fmla="*/ 6 w 853064"/>
                <a:gd name="connsiteY3" fmla="*/ 552267 h 1129934"/>
                <a:gd name="connsiteX4" fmla="*/ 159835 w 853064"/>
                <a:gd name="connsiteY4" fmla="*/ 512933 h 1129934"/>
                <a:gd name="connsiteX5" fmla="*/ 166185 w 853064"/>
                <a:gd name="connsiteY5" fmla="*/ 58384 h 1129934"/>
                <a:gd name="connsiteX6" fmla="*/ 853064 w 853064"/>
                <a:gd name="connsiteY6" fmla="*/ 0 h 1129934"/>
                <a:gd name="connsiteX0" fmla="*/ 853064 w 853065"/>
                <a:gd name="connsiteY0" fmla="*/ 1129934 h 1137686"/>
                <a:gd name="connsiteX1" fmla="*/ 426535 w 853065"/>
                <a:gd name="connsiteY1" fmla="*/ 1039800 h 1137686"/>
                <a:gd name="connsiteX2" fmla="*/ 426536 w 853065"/>
                <a:gd name="connsiteY2" fmla="*/ 642401 h 1137686"/>
                <a:gd name="connsiteX3" fmla="*/ 7 w 853065"/>
                <a:gd name="connsiteY3" fmla="*/ 552267 h 1137686"/>
                <a:gd name="connsiteX4" fmla="*/ 426536 w 853065"/>
                <a:gd name="connsiteY4" fmla="*/ 462133 h 1137686"/>
                <a:gd name="connsiteX5" fmla="*/ 426536 w 853065"/>
                <a:gd name="connsiteY5" fmla="*/ 90134 h 1137686"/>
                <a:gd name="connsiteX6" fmla="*/ 853065 w 853065"/>
                <a:gd name="connsiteY6" fmla="*/ 0 h 1137686"/>
                <a:gd name="connsiteX7" fmla="*/ 853064 w 853065"/>
                <a:gd name="connsiteY7" fmla="*/ 1129934 h 1137686"/>
                <a:gd name="connsiteX0" fmla="*/ 853064 w 853065"/>
                <a:gd name="connsiteY0" fmla="*/ 1129934 h 1137686"/>
                <a:gd name="connsiteX1" fmla="*/ 216985 w 853065"/>
                <a:gd name="connsiteY1" fmla="*/ 1084250 h 1137686"/>
                <a:gd name="connsiteX2" fmla="*/ 153486 w 853065"/>
                <a:gd name="connsiteY2" fmla="*/ 642401 h 1137686"/>
                <a:gd name="connsiteX3" fmla="*/ 7 w 853065"/>
                <a:gd name="connsiteY3" fmla="*/ 552267 h 1137686"/>
                <a:gd name="connsiteX4" fmla="*/ 159836 w 853065"/>
                <a:gd name="connsiteY4" fmla="*/ 512933 h 1137686"/>
                <a:gd name="connsiteX5" fmla="*/ 166186 w 853065"/>
                <a:gd name="connsiteY5" fmla="*/ 58384 h 1137686"/>
                <a:gd name="connsiteX6" fmla="*/ 853065 w 853065"/>
                <a:gd name="connsiteY6" fmla="*/ 0 h 1137686"/>
                <a:gd name="connsiteX0" fmla="*/ 853077 w 853078"/>
                <a:gd name="connsiteY0" fmla="*/ 1129934 h 1139572"/>
                <a:gd name="connsiteX1" fmla="*/ 426548 w 853078"/>
                <a:gd name="connsiteY1" fmla="*/ 1039800 h 1139572"/>
                <a:gd name="connsiteX2" fmla="*/ 426549 w 853078"/>
                <a:gd name="connsiteY2" fmla="*/ 642401 h 1139572"/>
                <a:gd name="connsiteX3" fmla="*/ 20 w 853078"/>
                <a:gd name="connsiteY3" fmla="*/ 552267 h 1139572"/>
                <a:gd name="connsiteX4" fmla="*/ 426549 w 853078"/>
                <a:gd name="connsiteY4" fmla="*/ 462133 h 1139572"/>
                <a:gd name="connsiteX5" fmla="*/ 426549 w 853078"/>
                <a:gd name="connsiteY5" fmla="*/ 90134 h 1139572"/>
                <a:gd name="connsiteX6" fmla="*/ 853078 w 853078"/>
                <a:gd name="connsiteY6" fmla="*/ 0 h 1139572"/>
                <a:gd name="connsiteX7" fmla="*/ 853077 w 853078"/>
                <a:gd name="connsiteY7" fmla="*/ 1129934 h 1139572"/>
                <a:gd name="connsiteX0" fmla="*/ 853077 w 853078"/>
                <a:gd name="connsiteY0" fmla="*/ 1129934 h 1139572"/>
                <a:gd name="connsiteX1" fmla="*/ 216998 w 853078"/>
                <a:gd name="connsiteY1" fmla="*/ 1084250 h 1139572"/>
                <a:gd name="connsiteX2" fmla="*/ 172549 w 853078"/>
                <a:gd name="connsiteY2" fmla="*/ 610651 h 1139572"/>
                <a:gd name="connsiteX3" fmla="*/ 20 w 853078"/>
                <a:gd name="connsiteY3" fmla="*/ 552267 h 1139572"/>
                <a:gd name="connsiteX4" fmla="*/ 159849 w 853078"/>
                <a:gd name="connsiteY4" fmla="*/ 512933 h 1139572"/>
                <a:gd name="connsiteX5" fmla="*/ 166199 w 853078"/>
                <a:gd name="connsiteY5" fmla="*/ 58384 h 1139572"/>
                <a:gd name="connsiteX6" fmla="*/ 853078 w 853078"/>
                <a:gd name="connsiteY6" fmla="*/ 0 h 113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078" h="1139572" stroke="0" extrusionOk="0">
                  <a:moveTo>
                    <a:pt x="853077" y="1129934"/>
                  </a:moveTo>
                  <a:cubicBezTo>
                    <a:pt x="617512" y="1129934"/>
                    <a:pt x="426548" y="1089580"/>
                    <a:pt x="426548" y="1039800"/>
                  </a:cubicBezTo>
                  <a:cubicBezTo>
                    <a:pt x="426548" y="907334"/>
                    <a:pt x="426549" y="774867"/>
                    <a:pt x="426549" y="642401"/>
                  </a:cubicBezTo>
                  <a:cubicBezTo>
                    <a:pt x="426549" y="592621"/>
                    <a:pt x="235585" y="552267"/>
                    <a:pt x="20" y="552267"/>
                  </a:cubicBezTo>
                  <a:cubicBezTo>
                    <a:pt x="235585" y="552267"/>
                    <a:pt x="426549" y="511913"/>
                    <a:pt x="426549" y="462133"/>
                  </a:cubicBezTo>
                  <a:lnTo>
                    <a:pt x="426549" y="90134"/>
                  </a:lnTo>
                  <a:cubicBezTo>
                    <a:pt x="426549" y="40354"/>
                    <a:pt x="617513" y="0"/>
                    <a:pt x="853078" y="0"/>
                  </a:cubicBezTo>
                  <a:cubicBezTo>
                    <a:pt x="853078" y="376645"/>
                    <a:pt x="853077" y="753289"/>
                    <a:pt x="853077" y="1129934"/>
                  </a:cubicBezTo>
                  <a:close/>
                </a:path>
                <a:path w="853078" h="1139572" fill="none">
                  <a:moveTo>
                    <a:pt x="853077" y="1129934"/>
                  </a:moveTo>
                  <a:cubicBezTo>
                    <a:pt x="617512" y="1129934"/>
                    <a:pt x="330419" y="1170797"/>
                    <a:pt x="216998" y="1084250"/>
                  </a:cubicBezTo>
                  <a:cubicBezTo>
                    <a:pt x="103577" y="997703"/>
                    <a:pt x="208712" y="699315"/>
                    <a:pt x="172549" y="610651"/>
                  </a:cubicBezTo>
                  <a:cubicBezTo>
                    <a:pt x="136386" y="521987"/>
                    <a:pt x="2137" y="568553"/>
                    <a:pt x="20" y="552267"/>
                  </a:cubicBezTo>
                  <a:cubicBezTo>
                    <a:pt x="-2097" y="535981"/>
                    <a:pt x="159849" y="562713"/>
                    <a:pt x="159849" y="512933"/>
                  </a:cubicBezTo>
                  <a:cubicBezTo>
                    <a:pt x="161966" y="361417"/>
                    <a:pt x="164082" y="209900"/>
                    <a:pt x="166199" y="58384"/>
                  </a:cubicBezTo>
                  <a:cubicBezTo>
                    <a:pt x="166199" y="8604"/>
                    <a:pt x="617513" y="0"/>
                    <a:pt x="853078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6956C68-0FF1-78E9-760B-CCE47C57F192}"/>
                    </a:ext>
                  </a:extLst>
                </p:cNvPr>
                <p:cNvSpPr txBox="1"/>
                <p:nvPr/>
              </p:nvSpPr>
              <p:spPr>
                <a:xfrm>
                  <a:off x="7051018" y="1922091"/>
                  <a:ext cx="307019" cy="409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num>
                        <m:den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46956C68-0FF1-78E9-760B-CCE47C57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018" y="1922091"/>
                  <a:ext cx="307019" cy="409995"/>
                </a:xfrm>
                <a:prstGeom prst="rect">
                  <a:avLst/>
                </a:prstGeom>
                <a:blipFill>
                  <a:blip r:embed="rId6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0DA1F47-35D5-E84C-E904-BE1E869C7239}"/>
                    </a:ext>
                  </a:extLst>
                </p:cNvPr>
                <p:cNvSpPr txBox="1"/>
                <p:nvPr/>
              </p:nvSpPr>
              <p:spPr>
                <a:xfrm>
                  <a:off x="6832614" y="1651918"/>
                  <a:ext cx="307019" cy="409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num>
                        <m:den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/>
                      <a:ea typeface="新細明體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0DA1F47-35D5-E84C-E904-BE1E869C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614" y="1651918"/>
                  <a:ext cx="307019" cy="409995"/>
                </a:xfrm>
                <a:prstGeom prst="rect">
                  <a:avLst/>
                </a:prstGeom>
                <a:blipFill>
                  <a:blip r:embed="rId6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5404C2-663E-EDBF-3375-75DDE72F8065}"/>
                </a:ext>
              </a:extLst>
            </p:cNvPr>
            <p:cNvSpPr/>
            <p:nvPr/>
          </p:nvSpPr>
          <p:spPr>
            <a:xfrm>
              <a:off x="6315805" y="2914594"/>
              <a:ext cx="495515" cy="57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CB34875-0A61-71A7-25E9-58E8B52E8F64}"/>
                </a:ext>
              </a:extLst>
            </p:cNvPr>
            <p:cNvSpPr/>
            <p:nvPr/>
          </p:nvSpPr>
          <p:spPr>
            <a:xfrm>
              <a:off x="6332124" y="1767835"/>
              <a:ext cx="495515" cy="57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445BD4-2040-2941-C6C4-6631B30D85C9}"/>
                </a:ext>
              </a:extLst>
            </p:cNvPr>
            <p:cNvSpPr/>
            <p:nvPr/>
          </p:nvSpPr>
          <p:spPr>
            <a:xfrm>
              <a:off x="6827639" y="2321326"/>
              <a:ext cx="495515" cy="57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B5C64FC-237B-C8F8-7B90-DA9760177770}"/>
                </a:ext>
              </a:extLst>
            </p:cNvPr>
            <p:cNvSpPr/>
            <p:nvPr/>
          </p:nvSpPr>
          <p:spPr>
            <a:xfrm>
              <a:off x="5824784" y="2355738"/>
              <a:ext cx="495515" cy="57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32EBB5A-4A61-9E21-CC6B-653012C5F06D}"/>
                </a:ext>
              </a:extLst>
            </p:cNvPr>
            <p:cNvSpPr txBox="1"/>
            <p:nvPr/>
          </p:nvSpPr>
          <p:spPr>
            <a:xfrm>
              <a:off x="6055598" y="85030"/>
              <a:ext cx="668040" cy="28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W-MSA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91E59AE-EB8F-DA04-4384-BA9A627ABEE6}"/>
                </a:ext>
              </a:extLst>
            </p:cNvPr>
            <p:cNvSpPr txBox="1"/>
            <p:nvPr/>
          </p:nvSpPr>
          <p:spPr>
            <a:xfrm>
              <a:off x="6116159" y="1535908"/>
              <a:ext cx="740829" cy="28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SW-MSA</a:t>
              </a: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B685C56-8448-0196-DA65-945F55265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0361" y="1783090"/>
              <a:ext cx="178866" cy="186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4EFFA5E-0A0F-8A2B-E7FC-038BB3EE3E6C}"/>
                </a:ext>
              </a:extLst>
            </p:cNvPr>
            <p:cNvSpPr txBox="1"/>
            <p:nvPr/>
          </p:nvSpPr>
          <p:spPr>
            <a:xfrm>
              <a:off x="7430021" y="1485902"/>
              <a:ext cx="7785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新細明體"/>
                  <a:cs typeface="+mn-cs"/>
                </a:rPr>
                <a:t>Shifted window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13C653C-C9C1-C617-574C-30655DFF8025}"/>
                </a:ext>
              </a:extLst>
            </p:cNvPr>
            <p:cNvSpPr/>
            <p:nvPr/>
          </p:nvSpPr>
          <p:spPr>
            <a:xfrm>
              <a:off x="7424698" y="1964602"/>
              <a:ext cx="1172329" cy="15072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F96E266-6A38-B3BA-5151-DCBBC780E71D}"/>
              </a:ext>
            </a:extLst>
          </p:cNvPr>
          <p:cNvGrpSpPr/>
          <p:nvPr/>
        </p:nvGrpSpPr>
        <p:grpSpPr>
          <a:xfrm>
            <a:off x="245179" y="517819"/>
            <a:ext cx="2657678" cy="3251784"/>
            <a:chOff x="6586465" y="934173"/>
            <a:chExt cx="3236205" cy="3466616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4F89B08-58E7-53A9-F232-C4E690C52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750" b="5430"/>
            <a:stretch/>
          </p:blipFill>
          <p:spPr>
            <a:xfrm>
              <a:off x="6586465" y="934173"/>
              <a:ext cx="3230634" cy="3333027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1AB2DBF-6380-2794-0938-1363D543E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573" t="93736"/>
            <a:stretch/>
          </p:blipFill>
          <p:spPr>
            <a:xfrm>
              <a:off x="6589422" y="4203700"/>
              <a:ext cx="3233248" cy="197089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CE6BC3B6-F732-FB6F-2566-69B5AFD58C88}"/>
              </a:ext>
            </a:extLst>
          </p:cNvPr>
          <p:cNvSpPr/>
          <p:nvPr/>
        </p:nvSpPr>
        <p:spPr>
          <a:xfrm>
            <a:off x="245179" y="400394"/>
            <a:ext cx="6953907" cy="3369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15F61A-683B-35BD-82C0-E5EE1B41C394}"/>
              </a:ext>
            </a:extLst>
          </p:cNvPr>
          <p:cNvSpPr/>
          <p:nvPr/>
        </p:nvSpPr>
        <p:spPr>
          <a:xfrm>
            <a:off x="245179" y="3774612"/>
            <a:ext cx="6953907" cy="3041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6ECB767-E0E4-3FC6-CE47-E0D8FF680B54}"/>
              </a:ext>
            </a:extLst>
          </p:cNvPr>
          <p:cNvSpPr txBox="1"/>
          <p:nvPr/>
        </p:nvSpPr>
        <p:spPr>
          <a:xfrm>
            <a:off x="7299822" y="3201358"/>
            <a:ext cx="191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因爲每個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pixel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都會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shift window,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不需要多一個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rPr>
              <a:t>SW-MSA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D0443131-EADC-BE6E-0240-8D784C0AFEB0}"/>
              </a:ext>
            </a:extLst>
          </p:cNvPr>
          <p:cNvCxnSpPr>
            <a:stCxn id="39" idx="0"/>
            <a:endCxn id="37" idx="3"/>
          </p:cNvCxnSpPr>
          <p:nvPr/>
        </p:nvCxnSpPr>
        <p:spPr>
          <a:xfrm rot="16200000" flipV="1">
            <a:off x="7170645" y="2113441"/>
            <a:ext cx="1116359" cy="1059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CA5BA695-C3DD-EE31-6F3E-562EDE8ACE72}"/>
              </a:ext>
            </a:extLst>
          </p:cNvPr>
          <p:cNvCxnSpPr>
            <a:stCxn id="39" idx="2"/>
            <a:endCxn id="38" idx="3"/>
          </p:cNvCxnSpPr>
          <p:nvPr/>
        </p:nvCxnSpPr>
        <p:spPr>
          <a:xfrm rot="5400000">
            <a:off x="7281941" y="4318833"/>
            <a:ext cx="893766" cy="1059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標題 1">
            <a:extLst>
              <a:ext uri="{FF2B5EF4-FFF2-40B4-BE49-F238E27FC236}">
                <a16:creationId xmlns:a16="http://schemas.microsoft.com/office/drawing/2014/main" id="{03C6658A-D524-0A5D-76AF-F4DC4806F01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665110" cy="534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1.2.4 Related Works: Neighborhood Attention Transformer (NAT) </a:t>
            </a: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/>
                <a:cs typeface="+mj-cs"/>
              </a:rPr>
              <a:t>arXiv2022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標楷體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7907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0D7895D-BA60-C759-39B0-196757C8FD9C}"/>
              </a:ext>
            </a:extLst>
          </p:cNvPr>
          <p:cNvSpPr txBox="1"/>
          <p:nvPr/>
        </p:nvSpPr>
        <p:spPr>
          <a:xfrm>
            <a:off x="0" y="0"/>
            <a:ext cx="6720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1.2.4 Multi-Head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Self-Attention (MSA) Vs.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CNN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Iclr2020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CE42B0-BA06-0ECF-409B-858E77BB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79" y="3984926"/>
            <a:ext cx="3205855" cy="27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7C719BB-2783-5482-7FCC-9A2B2F67FD39}"/>
              </a:ext>
            </a:extLst>
          </p:cNvPr>
          <p:cNvSpPr txBox="1"/>
          <p:nvPr/>
        </p:nvSpPr>
        <p:spPr>
          <a:xfrm>
            <a:off x="30125" y="4185643"/>
            <a:ext cx="34320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Self-Attention: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如果我們今天用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self-attention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來處理一張圖片一個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pixel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產生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query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，其他的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pixel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產生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key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。在進行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inner product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時候不是考慮一個小的區域而是整張的資訊。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而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CNN: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因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convolution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，所以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會畫出一個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receptive field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每一個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filter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只考慮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receptive field </a:t>
            </a: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範圍裡面的資訊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BD116ABD-317B-71FE-AC80-FEDE514F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67676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C58EE-779D-4CD4-8328-B99275F96DF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2261637-A014-7408-E8AB-22580DB5D32F}"/>
              </a:ext>
            </a:extLst>
          </p:cNvPr>
          <p:cNvGrpSpPr/>
          <p:nvPr/>
        </p:nvGrpSpPr>
        <p:grpSpPr>
          <a:xfrm>
            <a:off x="94090" y="5355473"/>
            <a:ext cx="3210095" cy="1477328"/>
            <a:chOff x="0" y="4593309"/>
            <a:chExt cx="3210095" cy="147732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227A04-52CA-77D3-A660-0494BAE1CDD6}"/>
                </a:ext>
              </a:extLst>
            </p:cNvPr>
            <p:cNvSpPr/>
            <p:nvPr/>
          </p:nvSpPr>
          <p:spPr>
            <a:xfrm>
              <a:off x="72698" y="4593309"/>
              <a:ext cx="3137397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80975" marR="0" lvl="0" indent="-1809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Both"/>
                <a:tabLst/>
                <a:defRPr/>
              </a:pP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: query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(self as </a:t>
              </a:r>
              <a:r>
                <a:rPr kumimoji="0" lang="en-US" altLang="zh-TW" sz="1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template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   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為了去匹配其他人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)</a:t>
              </a:r>
              <a:endParaRPr kumimoji="0" lang="en-US" altLang="zh-TW" sz="10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0" marR="0" lvl="0" indent="2190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- q</a:t>
              </a:r>
              <a:r>
                <a:rPr kumimoji="0" lang="en-US" altLang="zh-TW" sz="10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=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</a:t>
              </a:r>
              <a:r>
                <a:rPr kumimoji="0" lang="en-US" altLang="zh-TW" sz="10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r>
                <a:rPr kumimoji="0" lang="en-US" altLang="zh-TW" sz="1000" b="0" i="1" u="none" strike="noStrike" kern="1200" cap="none" spc="0" normalizeH="0" baseline="3000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endPara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(2) 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: key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(as </a:t>
              </a:r>
              <a:r>
                <a:rPr kumimoji="0" lang="en-US" altLang="zh-TW" sz="1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patch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within search region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        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ahoma" panose="020B0604030504040204" pitchFamily="34" charset="0"/>
                </a:rPr>
                <a:t>為了被匹配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Tahoma" panose="020B0604030504040204" pitchFamily="34" charset="0"/>
                </a:rPr>
                <a:t>)</a:t>
              </a:r>
            </a:p>
            <a:p>
              <a:pPr marL="0" marR="0" lvl="0" indent="20796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-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000" b="0" i="1" u="none" strike="noStrike" kern="120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=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r>
                <a:rPr kumimoji="0" lang="en-US" altLang="zh-TW" sz="1000" b="0" i="1" u="none" strike="noStrike" kern="120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endPara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(3)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V: 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value (</a:t>
              </a:r>
              <a:r>
                <a:rPr kumimoji="0" lang="zh-TW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被抽取出來的資訊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)</a:t>
              </a:r>
              <a:endPara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0" marR="0" lvl="0" indent="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- 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0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r>
                <a:rPr kumimoji="0" lang="en-US" altLang="zh-TW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=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r>
                <a:rPr kumimoji="0" lang="en-US" altLang="zh-TW" sz="1000" b="0" i="1" u="none" strike="noStrike" kern="120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i</a:t>
              </a:r>
              <a:endParaRPr kumimoji="0" lang="en-US" altLang="zh-TW" sz="1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Weight (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q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 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/ </a:t>
              </a:r>
              <a:r>
                <a:rPr kumimoji="0" lang="en-US" altLang="zh-TW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10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 is trained and initialized randomly.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左大括弧 7">
              <a:extLst>
                <a:ext uri="{FF2B5EF4-FFF2-40B4-BE49-F238E27FC236}">
                  <a16:creationId xmlns:a16="http://schemas.microsoft.com/office/drawing/2014/main" id="{ECAF8295-3D3A-5B07-65A4-788CD6BB3956}"/>
                </a:ext>
              </a:extLst>
            </p:cNvPr>
            <p:cNvSpPr/>
            <p:nvPr/>
          </p:nvSpPr>
          <p:spPr>
            <a:xfrm>
              <a:off x="0" y="4679023"/>
              <a:ext cx="154292" cy="73143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B76458C-EA03-3484-D08B-2C29CA374B80}"/>
                </a:ext>
              </a:extLst>
            </p:cNvPr>
            <p:cNvSpPr txBox="1"/>
            <p:nvPr/>
          </p:nvSpPr>
          <p:spPr>
            <a:xfrm>
              <a:off x="1684748" y="4605484"/>
              <a:ext cx="792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Q: position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0C66E7B-1334-C761-813D-A3CDCDBDF237}"/>
                </a:ext>
              </a:extLst>
            </p:cNvPr>
            <p:cNvSpPr txBox="1"/>
            <p:nvPr/>
          </p:nvSpPr>
          <p:spPr>
            <a:xfrm>
              <a:off x="2231438" y="4762447"/>
              <a:ext cx="792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Q: position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CA9317A-F069-FA0C-9352-AB8D2928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6" y="845712"/>
            <a:ext cx="8841979" cy="33694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8CF7AAE-E22E-0240-5C06-85DF7B89C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610" y="25199"/>
            <a:ext cx="2025754" cy="108590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F90C26A-5986-E714-5B41-848E317D2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6" y="361107"/>
            <a:ext cx="6634478" cy="52661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072FDBB-91F0-508C-DA84-3A5CABF6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4" y="4215132"/>
            <a:ext cx="2393761" cy="26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883E86CE-BBF0-525A-51ED-ADA7A2814824}"/>
              </a:ext>
            </a:extLst>
          </p:cNvPr>
          <p:cNvSpPr/>
          <p:nvPr/>
        </p:nvSpPr>
        <p:spPr>
          <a:xfrm>
            <a:off x="12928" y="5262838"/>
            <a:ext cx="136663" cy="2930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14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8AF3-0A57-5AEA-56CE-6683F7A0A2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lang="en-US" altLang="zh-TW" sz="2500" dirty="0">
                <a:solidFill>
                  <a:sysClr val="windowText" lastClr="000000"/>
                </a:solidFill>
              </a:rPr>
              <a:t>3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Contribution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FD4D5-3B05-7A11-79D9-9BA50C54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DE18FA-718B-A31E-BD81-A1DB4201EFF8}"/>
              </a:ext>
            </a:extLst>
          </p:cNvPr>
          <p:cNvSpPr txBox="1"/>
          <p:nvPr/>
        </p:nvSpPr>
        <p:spPr>
          <a:xfrm>
            <a:off x="166722" y="658991"/>
            <a:ext cx="86541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dirty="0"/>
              <a:t>We present the first study to investigate the</a:t>
            </a:r>
            <a:r>
              <a:rPr lang="en-US" altLang="zh-TW" dirty="0">
                <a:solidFill>
                  <a:srgbClr val="FF0000"/>
                </a:solidFill>
              </a:rPr>
              <a:t> usage of Transformers for general medical image segmentation.</a:t>
            </a:r>
          </a:p>
          <a:p>
            <a:pPr marL="342900" indent="-342900">
              <a:spcBef>
                <a:spcPts val="1200"/>
              </a:spcBef>
              <a:buAutoNum type="arabicParenBoth"/>
            </a:pPr>
            <a:r>
              <a:rPr lang="en-US" altLang="zh-TW" dirty="0"/>
              <a:t>TransUNet employs a </a:t>
            </a:r>
            <a:r>
              <a:rPr lang="en-US" altLang="zh-TW" dirty="0">
                <a:solidFill>
                  <a:srgbClr val="FF0000"/>
                </a:solidFill>
              </a:rPr>
              <a:t>hybrid CNN-Transformer architecture </a:t>
            </a:r>
            <a:r>
              <a:rPr lang="en-US" altLang="zh-TW" dirty="0"/>
              <a:t>to leverage both detailed </a:t>
            </a:r>
            <a:r>
              <a:rPr lang="en-US" altLang="zh-TW" dirty="0">
                <a:solidFill>
                  <a:srgbClr val="FF0000"/>
                </a:solidFill>
              </a:rPr>
              <a:t>high-resolution spatial information </a:t>
            </a:r>
            <a:r>
              <a:rPr lang="en-US" altLang="zh-TW" dirty="0"/>
              <a:t>from CNN features and the </a:t>
            </a:r>
            <a:r>
              <a:rPr lang="en-US" altLang="zh-TW" dirty="0">
                <a:solidFill>
                  <a:srgbClr val="FF0000"/>
                </a:solidFill>
              </a:rPr>
              <a:t>global context </a:t>
            </a:r>
            <a:r>
              <a:rPr lang="en-US" altLang="zh-TW" dirty="0"/>
              <a:t>encoded by Transformers.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6215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361340" cy="518615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TW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Setup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CC037-5B0A-4240-8100-B259D801939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65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361340" cy="518615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TW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Specification (</a:t>
            </a:r>
            <a:r>
              <a:rPr lang="zh-TW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 </a:t>
            </a:r>
            <a:r>
              <a:rPr lang="en-US" altLang="zh-TW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TW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規格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CC037-5B0A-4240-8100-B259D801939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97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/>
              <p:nvPr/>
            </p:nvSpPr>
            <p:spPr>
              <a:xfrm>
                <a:off x="7814961" y="5975486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61" y="5975486"/>
                <a:ext cx="549853" cy="292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E1CFCC7B-3404-AE04-8F45-11144361ABA3}"/>
              </a:ext>
            </a:extLst>
          </p:cNvPr>
          <p:cNvGrpSpPr/>
          <p:nvPr/>
        </p:nvGrpSpPr>
        <p:grpSpPr>
          <a:xfrm>
            <a:off x="835026" y="4812182"/>
            <a:ext cx="7549233" cy="1943650"/>
            <a:chOff x="452119" y="567406"/>
            <a:chExt cx="7549233" cy="19436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B2F27F1-8BED-E30B-2A7B-79E9D1C15C69}"/>
                </a:ext>
              </a:extLst>
            </p:cNvPr>
            <p:cNvSpPr txBox="1"/>
            <p:nvPr/>
          </p:nvSpPr>
          <p:spPr>
            <a:xfrm>
              <a:off x="556147" y="634463"/>
              <a:ext cx="1118511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300" b="1" i="1" dirty="0"/>
                <a:t>1). patch vector </a:t>
              </a:r>
              <a:endParaRPr lang="zh-TW" altLang="en-US" sz="1300" i="1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20FBBB-2A9F-01D4-10D8-08EFFC35C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93"/>
            <a:stretch/>
          </p:blipFill>
          <p:spPr>
            <a:xfrm>
              <a:off x="1060772" y="1792576"/>
              <a:ext cx="1896062" cy="26444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3B07E36-1174-2E4D-2027-B8A6C3E9041A}"/>
                </a:ext>
              </a:extLst>
            </p:cNvPr>
            <p:cNvSpPr txBox="1"/>
            <p:nvPr/>
          </p:nvSpPr>
          <p:spPr>
            <a:xfrm>
              <a:off x="556147" y="1581878"/>
              <a:ext cx="3000630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300" b="1" i="1" dirty="0"/>
                <a:t>2). patch embedding &amp; position embedding</a:t>
              </a:r>
              <a:endParaRPr lang="zh-TW" altLang="en-US" sz="13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/>
                <p:nvPr/>
              </p:nvSpPr>
              <p:spPr>
                <a:xfrm>
                  <a:off x="1084745" y="2092800"/>
                  <a:ext cx="2859935" cy="323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altLang="zh-TW" sz="1200" i="1" dirty="0"/>
                    <a:t> </a:t>
                  </a:r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×1024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a14:m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/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/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45" y="2092800"/>
                  <a:ext cx="2859935" cy="323871"/>
                </a:xfrm>
                <a:prstGeom prst="rect">
                  <a:avLst/>
                </a:prstGeom>
                <a:blipFill>
                  <a:blip r:embed="rId5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/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3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/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lang="en-US" altLang="zh-TW" sz="1300" i="1" dirty="0"/>
                    <a:t> </a:t>
                  </a:r>
                  <a:r>
                    <a:rPr lang="az-Cyrl-AZ" altLang="zh-TW" sz="1300" i="1" dirty="0"/>
                    <a:t>Є</a:t>
                  </a:r>
                  <a:r>
                    <a:rPr lang="en-US" altLang="zh-TW" sz="13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TW" sz="13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=1,…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𝐻𝑊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TW" altLang="en-US" sz="1100" i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blipFill>
                  <a:blip r:embed="rId7"/>
                  <a:stretch>
                    <a:fillRect l="-1067" t="-2000" r="-610" b="-1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09F2C1A-B910-E033-0465-3BE1391FEC8E}"/>
                </a:ext>
              </a:extLst>
            </p:cNvPr>
            <p:cNvSpPr/>
            <p:nvPr/>
          </p:nvSpPr>
          <p:spPr>
            <a:xfrm>
              <a:off x="452119" y="567406"/>
              <a:ext cx="7549233" cy="1943650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30CC34D-BD4A-0965-7631-4C0DAB10ED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4" t="15228" r="84046" b="10048"/>
          <a:stretch/>
        </p:blipFill>
        <p:spPr>
          <a:xfrm rot="16200000">
            <a:off x="6110107" y="4849525"/>
            <a:ext cx="1031500" cy="2631221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1D8763C6-B532-DEAC-4A92-7A436FECA825}"/>
              </a:ext>
            </a:extLst>
          </p:cNvPr>
          <p:cNvGrpSpPr/>
          <p:nvPr/>
        </p:nvGrpSpPr>
        <p:grpSpPr>
          <a:xfrm>
            <a:off x="1965041" y="907228"/>
            <a:ext cx="5977379" cy="3521224"/>
            <a:chOff x="138193" y="1937889"/>
            <a:chExt cx="5977379" cy="35212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076B8D9-45F1-A730-5897-4EB1F597C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85"/>
            <a:stretch/>
          </p:blipFill>
          <p:spPr>
            <a:xfrm>
              <a:off x="288579" y="1937889"/>
              <a:ext cx="5826993" cy="3521224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CF795EB-56F3-369D-9862-A010BDA7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201046"/>
              <a:ext cx="176785" cy="853514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1381249-69BC-4864-2BAC-16DC44A2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193" y="4067404"/>
              <a:ext cx="176785" cy="85351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243F4B76-4F2E-809A-9C06-1658D873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882967"/>
              <a:ext cx="214395" cy="18443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/>
              <p:nvPr/>
            </p:nvSpPr>
            <p:spPr>
              <a:xfrm>
                <a:off x="4939894" y="5994517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94" y="5994517"/>
                <a:ext cx="549853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0BDE9B5F-080D-D09A-D663-E8B549F14213}"/>
              </a:ext>
            </a:extLst>
          </p:cNvPr>
          <p:cNvSpPr/>
          <p:nvPr/>
        </p:nvSpPr>
        <p:spPr>
          <a:xfrm>
            <a:off x="2038129" y="2701100"/>
            <a:ext cx="1417732" cy="16678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5ADD2A2-514B-B7B8-0AA0-2B2FFE3E1819}"/>
              </a:ext>
            </a:extLst>
          </p:cNvPr>
          <p:cNvCxnSpPr>
            <a:cxnSpLocks/>
          </p:cNvCxnSpPr>
          <p:nvPr/>
        </p:nvCxnSpPr>
        <p:spPr>
          <a:xfrm flipH="1">
            <a:off x="844485" y="4368997"/>
            <a:ext cx="1193644" cy="42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EB761B7-82CE-8EA6-0DC5-390ADDC471D4}"/>
              </a:ext>
            </a:extLst>
          </p:cNvPr>
          <p:cNvCxnSpPr>
            <a:cxnSpLocks/>
          </p:cNvCxnSpPr>
          <p:nvPr/>
        </p:nvCxnSpPr>
        <p:spPr>
          <a:xfrm>
            <a:off x="3467644" y="4384478"/>
            <a:ext cx="4897170" cy="41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331F935-85EF-1967-F43D-2316D4C75DEA}"/>
              </a:ext>
            </a:extLst>
          </p:cNvPr>
          <p:cNvSpPr txBox="1"/>
          <p:nvPr/>
        </p:nvSpPr>
        <p:spPr>
          <a:xfrm>
            <a:off x="5135395" y="4896003"/>
            <a:ext cx="24192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300" b="1" i="1" dirty="0"/>
              <a:t>3). Multi Head Self-Attention (x12) </a:t>
            </a:r>
            <a:endParaRPr lang="zh-TW" altLang="en-US" sz="13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/>
              <p:nvPr/>
            </p:nvSpPr>
            <p:spPr>
              <a:xfrm>
                <a:off x="7204430" y="5355389"/>
                <a:ext cx="11603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=0 ~11</m:t>
                    </m:r>
                  </m:oMath>
                </a14:m>
                <a:r>
                  <a:rPr lang="en-US" altLang="zh-TW" sz="1200" dirty="0"/>
                  <a:t> </a:t>
                </a:r>
                <a:endParaRPr lang="zh-TW" altLang="en-US" sz="1200" i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30" y="5355389"/>
                <a:ext cx="116038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40B9E153-76F8-3D71-B050-DE643DBAF202}"/>
              </a:ext>
            </a:extLst>
          </p:cNvPr>
          <p:cNvSpPr/>
          <p:nvPr/>
        </p:nvSpPr>
        <p:spPr>
          <a:xfrm>
            <a:off x="2038129" y="738486"/>
            <a:ext cx="1417732" cy="19139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FBBE6D-098F-B57D-328E-BDF975DB1E66}"/>
              </a:ext>
            </a:extLst>
          </p:cNvPr>
          <p:cNvSpPr/>
          <p:nvPr/>
        </p:nvSpPr>
        <p:spPr>
          <a:xfrm>
            <a:off x="3528949" y="738487"/>
            <a:ext cx="5489571" cy="3630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/>
              <p:nvPr/>
            </p:nvSpPr>
            <p:spPr>
              <a:xfrm>
                <a:off x="232648" y="2325420"/>
                <a:ext cx="95043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×64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48" y="2325420"/>
                <a:ext cx="950435" cy="379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/>
              <p:nvPr/>
            </p:nvSpPr>
            <p:spPr>
              <a:xfrm>
                <a:off x="246295" y="2787297"/>
                <a:ext cx="100124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95" y="2787297"/>
                <a:ext cx="1001242" cy="379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/>
              <p:nvPr/>
            </p:nvSpPr>
            <p:spPr>
              <a:xfrm>
                <a:off x="252814" y="3289321"/>
                <a:ext cx="100124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×512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4" y="3289321"/>
                <a:ext cx="1001243" cy="3804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475BBE06-5AF3-3BE9-7800-DA9C50393852}"/>
              </a:ext>
            </a:extLst>
          </p:cNvPr>
          <p:cNvSpPr/>
          <p:nvPr/>
        </p:nvSpPr>
        <p:spPr>
          <a:xfrm>
            <a:off x="276774" y="2297778"/>
            <a:ext cx="1019556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DA0E99-A8D0-B71A-6BB3-3ED19EE10AFB}"/>
              </a:ext>
            </a:extLst>
          </p:cNvPr>
          <p:cNvSpPr/>
          <p:nvPr/>
        </p:nvSpPr>
        <p:spPr>
          <a:xfrm>
            <a:off x="290422" y="2773145"/>
            <a:ext cx="1005909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7A8312-ABC4-7A75-1A6C-222FD49BF605}"/>
              </a:ext>
            </a:extLst>
          </p:cNvPr>
          <p:cNvSpPr/>
          <p:nvPr/>
        </p:nvSpPr>
        <p:spPr>
          <a:xfrm>
            <a:off x="293059" y="3268834"/>
            <a:ext cx="1007196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90E13D0-79E3-6162-FF50-D93184D93D6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296330" y="2076000"/>
            <a:ext cx="1191954" cy="434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7313C6E-9283-4423-C367-3F5A45772470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296331" y="2238105"/>
            <a:ext cx="1402007" cy="747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CC07B1C-37E9-CF10-7B53-E6E01ADCD03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1300255" y="2361556"/>
            <a:ext cx="1419110" cy="111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E304EE-EDFC-A7F9-8B5A-473921A28656}"/>
              </a:ext>
            </a:extLst>
          </p:cNvPr>
          <p:cNvSpPr txBox="1"/>
          <p:nvPr/>
        </p:nvSpPr>
        <p:spPr>
          <a:xfrm>
            <a:off x="2081805" y="4363303"/>
            <a:ext cx="1385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2. Transformer</a:t>
            </a:r>
            <a:endParaRPr lang="zh-TW" altLang="en-US" sz="15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0C2343-4D54-57F8-0C6F-182B6E6587EC}"/>
              </a:ext>
            </a:extLst>
          </p:cNvPr>
          <p:cNvSpPr txBox="1"/>
          <p:nvPr/>
        </p:nvSpPr>
        <p:spPr>
          <a:xfrm>
            <a:off x="1936852" y="407879"/>
            <a:ext cx="1620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1. </a:t>
            </a:r>
            <a:r>
              <a:rPr lang="en-US" altLang="zh-TW" sz="1500" b="1" dirty="0" err="1"/>
              <a:t>DownSampling</a:t>
            </a:r>
            <a:endParaRPr lang="zh-TW" altLang="en-US" sz="1500" b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EAEE331-9F78-F844-9F3D-F27B8BBABAAF}"/>
              </a:ext>
            </a:extLst>
          </p:cNvPr>
          <p:cNvSpPr txBox="1"/>
          <p:nvPr/>
        </p:nvSpPr>
        <p:spPr>
          <a:xfrm>
            <a:off x="5133660" y="410376"/>
            <a:ext cx="1385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3. </a:t>
            </a:r>
            <a:r>
              <a:rPr lang="en-US" altLang="zh-TW" sz="1500" b="1" dirty="0" err="1"/>
              <a:t>UpSampling</a:t>
            </a:r>
            <a:endParaRPr lang="zh-TW" altLang="en-US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/>
              <p:nvPr/>
            </p:nvSpPr>
            <p:spPr>
              <a:xfrm>
                <a:off x="2250065" y="787254"/>
                <a:ext cx="89654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065" y="787254"/>
                <a:ext cx="896546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987C695-15AD-30BA-33CB-89EF85B4EB0F}"/>
              </a:ext>
            </a:extLst>
          </p:cNvPr>
          <p:cNvSpPr/>
          <p:nvPr/>
        </p:nvSpPr>
        <p:spPr>
          <a:xfrm>
            <a:off x="2308976" y="796711"/>
            <a:ext cx="784875" cy="23526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/>
              <p:nvPr/>
            </p:nvSpPr>
            <p:spPr>
              <a:xfrm>
                <a:off x="1474756" y="5401405"/>
                <a:ext cx="2761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56" y="5401405"/>
                <a:ext cx="2761920" cy="276999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/>
              <p:nvPr/>
            </p:nvSpPr>
            <p:spPr>
              <a:xfrm>
                <a:off x="223727" y="3785077"/>
                <a:ext cx="1193644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27" y="3785077"/>
                <a:ext cx="1193644" cy="3804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A94D4DC-31B5-E272-4B9B-9ECC72AFB967}"/>
              </a:ext>
            </a:extLst>
          </p:cNvPr>
          <p:cNvSpPr/>
          <p:nvPr/>
        </p:nvSpPr>
        <p:spPr>
          <a:xfrm>
            <a:off x="293059" y="3779888"/>
            <a:ext cx="1007197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1F1BB61-56AC-0822-22CE-3D99F222B08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00256" y="2554997"/>
            <a:ext cx="1326836" cy="143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/>
              <p:nvPr/>
            </p:nvSpPr>
            <p:spPr>
              <a:xfrm>
                <a:off x="5310246" y="5071702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46" y="5071702"/>
                <a:ext cx="2029794" cy="3181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/>
              <p:nvPr/>
            </p:nvSpPr>
            <p:spPr>
              <a:xfrm>
                <a:off x="5310246" y="5345037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𝑀𝐿𝑃</m:t>
                          </m:r>
                          <m:d>
                            <m:dPr>
                              <m:ctrlPr>
                                <a:rPr lang="en-US" altLang="zh-TW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46" y="5345037"/>
                <a:ext cx="2029794" cy="3181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/>
              <p:nvPr/>
            </p:nvSpPr>
            <p:spPr>
              <a:xfrm>
                <a:off x="737969" y="6236747"/>
                <a:ext cx="9433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69" y="6236747"/>
                <a:ext cx="943340" cy="276999"/>
              </a:xfrm>
              <a:prstGeom prst="rect">
                <a:avLst/>
              </a:prstGeom>
              <a:blipFill>
                <a:blip r:embed="rId2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E594A5DE-4786-B1D3-9FF3-5D27F2058F9A}"/>
              </a:ext>
            </a:extLst>
          </p:cNvPr>
          <p:cNvSpPr/>
          <p:nvPr/>
        </p:nvSpPr>
        <p:spPr>
          <a:xfrm>
            <a:off x="8473243" y="5826654"/>
            <a:ext cx="483823" cy="12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/>
              <p:nvPr/>
            </p:nvSpPr>
            <p:spPr>
              <a:xfrm>
                <a:off x="8384259" y="5510885"/>
                <a:ext cx="8629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>
                          <a:solidFill>
                            <a:srgbClr val="FF0000"/>
                          </a:solidFill>
                        </a:rPr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259" y="5510885"/>
                <a:ext cx="862939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742FEEBA-BB19-9031-E4D3-EB68FC90FE9D}"/>
              </a:ext>
            </a:extLst>
          </p:cNvPr>
          <p:cNvSpPr/>
          <p:nvPr/>
        </p:nvSpPr>
        <p:spPr>
          <a:xfrm rot="4073683">
            <a:off x="627171" y="4424814"/>
            <a:ext cx="436719" cy="119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/>
              <p:nvPr/>
            </p:nvSpPr>
            <p:spPr>
              <a:xfrm>
                <a:off x="815837" y="4264381"/>
                <a:ext cx="1217225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37" y="4264381"/>
                <a:ext cx="1217225" cy="3804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/>
              <p:nvPr/>
            </p:nvSpPr>
            <p:spPr>
              <a:xfrm>
                <a:off x="4525991" y="5327901"/>
                <a:ext cx="8772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i="1" dirty="0">
                    <a:solidFill>
                      <a:srgbClr val="FF0000"/>
                    </a:solidFill>
                  </a:rPr>
                  <a:t>ack ??</a:t>
                </a: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91" y="5327901"/>
                <a:ext cx="877213" cy="276999"/>
              </a:xfrm>
              <a:prstGeom prst="rect">
                <a:avLst/>
              </a:prstGeom>
              <a:blipFill>
                <a:blip r:embed="rId2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DB0603B3-A85D-BD11-DE28-D5A94B2AE5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>
                <a:solidFill>
                  <a:sysClr val="windowText" lastClr="000000"/>
                </a:solidFill>
              </a:rPr>
              <a:t>3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.1.1 </a:t>
            </a:r>
            <a:r>
              <a:rPr lang="en-US" altLang="zh-TW" sz="2500" dirty="0">
                <a:solidFill>
                  <a:sysClr val="windowText" lastClr="000000"/>
                </a:solidFill>
              </a:rPr>
              <a:t>Training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Framework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336CCA-171B-69C2-7DFA-AA7E561F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9778" y="6356351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717B2C0-E32F-5DF7-1953-668894F9AD8B}"/>
                  </a:ext>
                </a:extLst>
              </p:cNvPr>
              <p:cNvSpPr txBox="1"/>
              <p:nvPr/>
            </p:nvSpPr>
            <p:spPr>
              <a:xfrm>
                <a:off x="7227125" y="2300911"/>
                <a:ext cx="1483035" cy="380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3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TW" sz="13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1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TW" sz="1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sz="1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13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</m:oMath>
                </a14:m>
                <a:r>
                  <a:rPr lang="en-US" altLang="zh-TW" sz="13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3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13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13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TW" sz="13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13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𝒅𝒊𝒄𝒆</m:t>
                        </m:r>
                      </m:sub>
                    </m:sSub>
                  </m:oMath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717B2C0-E32F-5DF7-1953-668894F9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25" y="2300911"/>
                <a:ext cx="1483035" cy="380361"/>
              </a:xfrm>
              <a:prstGeom prst="rect">
                <a:avLst/>
              </a:prstGeom>
              <a:blipFill>
                <a:blip r:embed="rId24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3E33D8C4-142A-A7CC-53CF-F5FD13826B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86" t="3799" r="67592" b="76709"/>
          <a:stretch/>
        </p:blipFill>
        <p:spPr>
          <a:xfrm rot="19707797">
            <a:off x="1313222" y="1547944"/>
            <a:ext cx="513760" cy="499794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B6BE2986-A1B0-81EB-6807-17A719A527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86" t="3799" r="67592" b="76709"/>
          <a:stretch/>
        </p:blipFill>
        <p:spPr>
          <a:xfrm flipH="1">
            <a:off x="1288669" y="799839"/>
            <a:ext cx="554407" cy="540808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122F9A-7C52-9EC6-F9C4-420A1027BC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86" t="3799" r="67592" b="76709"/>
          <a:stretch/>
        </p:blipFill>
        <p:spPr>
          <a:xfrm>
            <a:off x="178963" y="1180088"/>
            <a:ext cx="559006" cy="540808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FD6F1E76-3941-80A8-3246-437538B300C3}"/>
              </a:ext>
            </a:extLst>
          </p:cNvPr>
          <p:cNvSpPr txBox="1"/>
          <p:nvPr/>
        </p:nvSpPr>
        <p:spPr>
          <a:xfrm>
            <a:off x="49944" y="408032"/>
            <a:ext cx="20050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b="1" dirty="0"/>
              <a:t>0. Data augmentation</a:t>
            </a:r>
            <a:endParaRPr lang="zh-TW" altLang="en-US" sz="1500" b="1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92F2D80-FDB5-CAB4-DC1C-9FE59EF46689}"/>
              </a:ext>
            </a:extLst>
          </p:cNvPr>
          <p:cNvSpPr/>
          <p:nvPr/>
        </p:nvSpPr>
        <p:spPr>
          <a:xfrm>
            <a:off x="125480" y="738862"/>
            <a:ext cx="1786250" cy="14117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D830C92-F7B0-66C0-1BA4-7D80C15DDB1E}"/>
              </a:ext>
            </a:extLst>
          </p:cNvPr>
          <p:cNvCxnSpPr>
            <a:stCxn id="62" idx="3"/>
            <a:endCxn id="60" idx="3"/>
          </p:cNvCxnSpPr>
          <p:nvPr/>
        </p:nvCxnSpPr>
        <p:spPr>
          <a:xfrm flipV="1">
            <a:off x="737969" y="1070243"/>
            <a:ext cx="550700" cy="380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C68168D0-EAC6-262A-5848-DD0CC9203B99}"/>
              </a:ext>
            </a:extLst>
          </p:cNvPr>
          <p:cNvCxnSpPr>
            <a:stCxn id="62" idx="3"/>
            <a:endCxn id="32" idx="1"/>
          </p:cNvCxnSpPr>
          <p:nvPr/>
        </p:nvCxnSpPr>
        <p:spPr>
          <a:xfrm>
            <a:off x="737969" y="1450492"/>
            <a:ext cx="613193" cy="48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ED1A20B-1643-9144-B2AD-818FFB3CD7DF}"/>
              </a:ext>
            </a:extLst>
          </p:cNvPr>
          <p:cNvSpPr txBox="1"/>
          <p:nvPr/>
        </p:nvSpPr>
        <p:spPr>
          <a:xfrm>
            <a:off x="657293" y="1716112"/>
            <a:ext cx="774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1" dirty="0"/>
              <a:t>Rotation</a:t>
            </a:r>
            <a:endParaRPr lang="en-US" sz="10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A049738-CC11-DCEC-6E26-CE59258B6BC0}"/>
              </a:ext>
            </a:extLst>
          </p:cNvPr>
          <p:cNvSpPr txBox="1"/>
          <p:nvPr/>
        </p:nvSpPr>
        <p:spPr>
          <a:xfrm>
            <a:off x="755439" y="1030072"/>
            <a:ext cx="4925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1" dirty="0"/>
              <a:t>Flip</a:t>
            </a:r>
            <a:endParaRPr lang="en-US" sz="1000" dirty="0"/>
          </a:p>
        </p:txBody>
      </p:sp>
      <p:sp>
        <p:nvSpPr>
          <p:cNvPr id="90" name="箭號: 向右 89">
            <a:extLst>
              <a:ext uri="{FF2B5EF4-FFF2-40B4-BE49-F238E27FC236}">
                <a16:creationId xmlns:a16="http://schemas.microsoft.com/office/drawing/2014/main" id="{E280E509-560B-4A08-E50F-48CEB329CF20}"/>
              </a:ext>
            </a:extLst>
          </p:cNvPr>
          <p:cNvSpPr/>
          <p:nvPr/>
        </p:nvSpPr>
        <p:spPr>
          <a:xfrm>
            <a:off x="1832943" y="1368197"/>
            <a:ext cx="483823" cy="12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311AE230-121A-AEF4-A26A-3DE506CD84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49268" y="961213"/>
            <a:ext cx="1158340" cy="9221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54E3EF-D575-51BD-071A-F41C166552BB}"/>
              </a:ext>
            </a:extLst>
          </p:cNvPr>
          <p:cNvCxnSpPr>
            <a:cxnSpLocks/>
          </p:cNvCxnSpPr>
          <p:nvPr/>
        </p:nvCxnSpPr>
        <p:spPr>
          <a:xfrm>
            <a:off x="8607205" y="2399208"/>
            <a:ext cx="0" cy="637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9D7750A-8736-FAB2-8113-035BA1030B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92095" y="841255"/>
            <a:ext cx="666750" cy="666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3F5FD6-CCA6-337F-B6C9-30DB982FF02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83079" y="932239"/>
            <a:ext cx="666750" cy="6667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C1C2555-2F39-AFC3-A2B2-E215D28CF92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74063" y="1023223"/>
            <a:ext cx="666750" cy="6667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02DB32D-825D-CFCA-001F-C3796B3B6BB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58223" y="1107383"/>
            <a:ext cx="666750" cy="6667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3DFC821-E82F-E066-7160-8DA9AE62579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42383" y="1191543"/>
            <a:ext cx="666750" cy="6667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93006A2-27A5-1BF8-EC4D-F09857E3469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33367" y="1282527"/>
            <a:ext cx="666750" cy="66675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1FED2D1-73B3-D506-DDCA-F374E7C1544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17527" y="1373511"/>
            <a:ext cx="666750" cy="66675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A9A2967-9A4D-B619-EC1C-1E4ADF62A5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01687" y="1457671"/>
            <a:ext cx="666750" cy="66675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D14116EF-760A-7A68-5A98-DA1ACEAB0CC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92671" y="1548655"/>
            <a:ext cx="666750" cy="66675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BDB4B61C-A2A5-989F-23A4-F96DF13F731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92671" y="1550924"/>
            <a:ext cx="666750" cy="666750"/>
          </a:xfrm>
          <a:prstGeom prst="rect">
            <a:avLst/>
          </a:prstGeom>
        </p:spPr>
      </p:pic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0E8ECAEA-0690-765F-EC08-2437C56C3EA8}"/>
              </a:ext>
            </a:extLst>
          </p:cNvPr>
          <p:cNvCxnSpPr>
            <a:cxnSpLocks/>
          </p:cNvCxnSpPr>
          <p:nvPr/>
        </p:nvCxnSpPr>
        <p:spPr>
          <a:xfrm>
            <a:off x="8256917" y="4012048"/>
            <a:ext cx="4165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圖片 75">
            <a:extLst>
              <a:ext uri="{FF2B5EF4-FFF2-40B4-BE49-F238E27FC236}">
                <a16:creationId xmlns:a16="http://schemas.microsoft.com/office/drawing/2014/main" id="{7CCDFDB4-8EAB-CC91-E4DA-20217DFDCE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90167" y="2745451"/>
            <a:ext cx="666750" cy="666750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B112246A-BA8C-1253-D5BB-7002827A65D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81151" y="2836435"/>
            <a:ext cx="666750" cy="66675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38CF1141-BF0B-D175-EE12-531A0273BEA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72135" y="2927419"/>
            <a:ext cx="666750" cy="666750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257B57B6-45AE-A0C3-5B2B-4184B5F3FE1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56295" y="3011579"/>
            <a:ext cx="666750" cy="666750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25A900F5-5A3E-C386-54A7-DC1918D61E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40455" y="3095739"/>
            <a:ext cx="666750" cy="66675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6E2C3A6C-93A1-861B-C776-92BBE21FECC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31439" y="3186723"/>
            <a:ext cx="666750" cy="666750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0095F861-CD5A-C25E-2E15-38E28245305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15599" y="3277707"/>
            <a:ext cx="666750" cy="666750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318D906C-5618-4AEF-3D3C-023F6D9CB0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99759" y="3361867"/>
            <a:ext cx="666750" cy="666750"/>
          </a:xfrm>
          <a:prstGeom prst="rect">
            <a:avLst/>
          </a:prstGeom>
        </p:spPr>
      </p:pic>
      <p:pic>
        <p:nvPicPr>
          <p:cNvPr id="94" name="圖片 93">
            <a:extLst>
              <a:ext uri="{FF2B5EF4-FFF2-40B4-BE49-F238E27FC236}">
                <a16:creationId xmlns:a16="http://schemas.microsoft.com/office/drawing/2014/main" id="{548CF5A9-C391-A46B-FE4D-CE5659C8E3F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90743" y="3452851"/>
            <a:ext cx="666750" cy="666750"/>
          </a:xfrm>
          <a:prstGeom prst="rect">
            <a:avLst/>
          </a:prstGeom>
        </p:spPr>
      </p:pic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2CAB8DE-6F13-8B3C-BFAD-E62B8C0DD390}"/>
              </a:ext>
            </a:extLst>
          </p:cNvPr>
          <p:cNvSpPr txBox="1"/>
          <p:nvPr/>
        </p:nvSpPr>
        <p:spPr>
          <a:xfrm>
            <a:off x="8429601" y="4075894"/>
            <a:ext cx="5065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accent6">
                    <a:lumMod val="75000"/>
                  </a:schemeClr>
                </a:solidFill>
              </a:rPr>
              <a:t>GT</a:t>
            </a:r>
            <a:endParaRPr lang="zh-TW" altLang="en-US" sz="1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6" name="箭號: 向右 105">
            <a:extLst>
              <a:ext uri="{FF2B5EF4-FFF2-40B4-BE49-F238E27FC236}">
                <a16:creationId xmlns:a16="http://schemas.microsoft.com/office/drawing/2014/main" id="{99D06894-9A77-B102-9ADD-8673101BAF12}"/>
              </a:ext>
            </a:extLst>
          </p:cNvPr>
          <p:cNvSpPr/>
          <p:nvPr/>
        </p:nvSpPr>
        <p:spPr>
          <a:xfrm>
            <a:off x="7093278" y="1525795"/>
            <a:ext cx="409882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D8C2B5C-D575-7741-2F2F-5DB98F81D679}"/>
              </a:ext>
            </a:extLst>
          </p:cNvPr>
          <p:cNvSpPr txBox="1"/>
          <p:nvPr/>
        </p:nvSpPr>
        <p:spPr>
          <a:xfrm>
            <a:off x="8331019" y="2192861"/>
            <a:ext cx="575766" cy="2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/>
              <a:t>(8, H, W)</a:t>
            </a:r>
            <a:endParaRPr lang="zh-TW" altLang="en-US" sz="800" b="1" dirty="0"/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DFE73DF-0FB5-9A50-E080-81436BC18A77}"/>
              </a:ext>
            </a:extLst>
          </p:cNvPr>
          <p:cNvCxnSpPr>
            <a:cxnSpLocks/>
          </p:cNvCxnSpPr>
          <p:nvPr/>
        </p:nvCxnSpPr>
        <p:spPr>
          <a:xfrm flipV="1">
            <a:off x="3255989" y="841255"/>
            <a:ext cx="301148" cy="126224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2256C1-24CF-1C26-6C7C-31F02E831ADE}"/>
              </a:ext>
            </a:extLst>
          </p:cNvPr>
          <p:cNvSpPr txBox="1"/>
          <p:nvPr/>
        </p:nvSpPr>
        <p:spPr>
          <a:xfrm>
            <a:off x="3495332" y="684661"/>
            <a:ext cx="2785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Hybrid Model ??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(Reference: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BatchNorm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GroupNorm</a:t>
            </a:r>
            <a:endParaRPr lang="en-US" altLang="zh-TW" sz="10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傳統的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Conv2d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StdConv2d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95F682-5F26-B165-9337-ED62CFFB7B10}"/>
              </a:ext>
            </a:extLst>
          </p:cNvPr>
          <p:cNvSpPr txBox="1"/>
          <p:nvPr/>
        </p:nvSpPr>
        <p:spPr>
          <a:xfrm>
            <a:off x="3479593" y="1309625"/>
            <a:ext cx="3378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Hybrid Model ??</a:t>
            </a:r>
            <a:endParaRPr lang="en-US" altLang="zh-TW" sz="1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主要因為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大小的影響大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需大量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中權重的更新對於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</a:t>
            </a:r>
            <a:endParaRPr lang="en-US" altLang="zh-TW" sz="1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(</a:t>
            </a:r>
            <a:r>
              <a:rPr lang="en-US" altLang="zh-TW" sz="1000" b="1" dirty="0">
                <a:solidFill>
                  <a:srgbClr val="0563C1"/>
                </a:solidFill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006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381" y="12161"/>
            <a:ext cx="9141620" cy="563000"/>
          </a:xfrm>
        </p:spPr>
        <p:txBody>
          <a:bodyPr>
            <a:noAutofit/>
          </a:bodyPr>
          <a:lstStyle/>
          <a:p>
            <a:pPr marL="446077" indent="-446077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Roadmap: From 2023/01/B to 2023/03/E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1DA9A18-D099-4BF5-B60D-285E6D1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068415"/>
            <a:ext cx="228600" cy="365125"/>
          </a:xfrm>
        </p:spPr>
        <p:txBody>
          <a:bodyPr/>
          <a:lstStyle/>
          <a:p>
            <a:fld id="{61F6F4ED-9B6B-43E6-8994-EFFFA1B26F21}" type="slidenum">
              <a:rPr lang="zh-TW" altLang="en-US" smtClean="0"/>
              <a:t>4</a:t>
            </a:fld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-24887" y="521037"/>
            <a:ext cx="9166507" cy="517939"/>
            <a:chOff x="4314522" y="6178349"/>
            <a:chExt cx="3833266" cy="504056"/>
          </a:xfrm>
        </p:grpSpPr>
        <p:sp>
          <p:nvSpPr>
            <p:cNvPr id="30" name="向右箭號 29"/>
            <p:cNvSpPr/>
            <p:nvPr/>
          </p:nvSpPr>
          <p:spPr>
            <a:xfrm>
              <a:off x="4314522" y="6178349"/>
              <a:ext cx="3833266" cy="504056"/>
            </a:xfrm>
            <a:prstGeom prst="striped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/>
                <a:t>    </a:t>
              </a:r>
              <a:endParaRPr kumimoji="1" lang="zh-TW" altLang="en-US" sz="16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412654" y="6268517"/>
              <a:ext cx="576064" cy="32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2023</a:t>
              </a:r>
              <a:endParaRPr lang="zh-TW" altLang="en-US" sz="1600" dirty="0"/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6061360" y="631259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H="1">
              <a:off x="5090830" y="6304586"/>
              <a:ext cx="3376" cy="2612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039905" y="6304404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8021264" y="633356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518607" y="62768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01</a:t>
              </a:r>
              <a:endParaRPr kumimoji="1" lang="zh-TW" altLang="en-US" sz="16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6461808" y="62851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02</a:t>
              </a:r>
              <a:endParaRPr kumimoji="1" lang="zh-TW" altLang="en-US" sz="16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447909" y="6268517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03</a:t>
              </a:r>
              <a:endParaRPr kumimoji="1" lang="zh-TW" altLang="en-US" sz="1600" dirty="0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72E5EDC-418C-4766-A5F5-4205153504B0}"/>
              </a:ext>
            </a:extLst>
          </p:cNvPr>
          <p:cNvSpPr/>
          <p:nvPr/>
        </p:nvSpPr>
        <p:spPr>
          <a:xfrm>
            <a:off x="7208691" y="-109417"/>
            <a:ext cx="2057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-Note: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Black: Done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Red: On-going</a:t>
            </a:r>
          </a:p>
          <a:p>
            <a:r>
              <a:rPr lang="en-US" altLang="zh-TW" sz="1200" dirty="0">
                <a:ln w="0"/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Light Blue: Future work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58574" y="1091225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Paper Study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50">
            <a:extLst>
              <a:ext uri="{FF2B5EF4-FFF2-40B4-BE49-F238E27FC236}">
                <a16:creationId xmlns:a16="http://schemas.microsoft.com/office/drawing/2014/main" id="{9EE0B4F7-00DD-4D2A-9A3A-066F029062DD}"/>
              </a:ext>
            </a:extLst>
          </p:cNvPr>
          <p:cNvSpPr/>
          <p:nvPr/>
        </p:nvSpPr>
        <p:spPr>
          <a:xfrm>
            <a:off x="60351" y="2260341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Experiment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50">
            <a:extLst>
              <a:ext uri="{FF2B5EF4-FFF2-40B4-BE49-F238E27FC236}">
                <a16:creationId xmlns:a16="http://schemas.microsoft.com/office/drawing/2014/main" id="{E8426582-BDEA-7774-2636-EA7E70AFB566}"/>
              </a:ext>
            </a:extLst>
          </p:cNvPr>
          <p:cNvSpPr/>
          <p:nvPr/>
        </p:nvSpPr>
        <p:spPr>
          <a:xfrm>
            <a:off x="1939191" y="2262295"/>
            <a:ext cx="6976209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Lung Nodule Detection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F8A1D3C0-DDF7-B8AB-170A-449E6855B22E}"/>
              </a:ext>
            </a:extLst>
          </p:cNvPr>
          <p:cNvSpPr/>
          <p:nvPr/>
        </p:nvSpPr>
        <p:spPr>
          <a:xfrm>
            <a:off x="1939191" y="2905703"/>
            <a:ext cx="492155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2.1) 01/B ~ 01/E: Coding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endParaRPr lang="en-US" altLang="zh-TW" sz="12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200" dirty="0">
                <a:cs typeface="Times New Roman" panose="02020603050405020304" pitchFamily="18" charset="0"/>
              </a:rPr>
              <a:t>	 Attention Gate </a:t>
            </a:r>
            <a:r>
              <a:rPr lang="en-US" altLang="zh-TW" sz="1200" dirty="0" err="1">
                <a:cs typeface="Times New Roman" panose="02020603050405020304" pitchFamily="18" charset="0"/>
              </a:rPr>
              <a:t>ResU</a:t>
            </a:r>
            <a:r>
              <a:rPr lang="en-US" altLang="zh-TW" sz="1200" dirty="0">
                <a:cs typeface="Times New Roman" panose="02020603050405020304" pitchFamily="18" charset="0"/>
              </a:rPr>
              <a:t>-Net for Automatic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MRI Brain Tumor Segmentation</a:t>
            </a:r>
          </a:p>
        </p:txBody>
      </p:sp>
      <p:sp>
        <p:nvSpPr>
          <p:cNvPr id="8" name="圓角矩形 50">
            <a:extLst>
              <a:ext uri="{FF2B5EF4-FFF2-40B4-BE49-F238E27FC236}">
                <a16:creationId xmlns:a16="http://schemas.microsoft.com/office/drawing/2014/main" id="{7D95149C-42F7-CE9C-0716-26809B9F3416}"/>
              </a:ext>
            </a:extLst>
          </p:cNvPr>
          <p:cNvSpPr/>
          <p:nvPr/>
        </p:nvSpPr>
        <p:spPr>
          <a:xfrm>
            <a:off x="1939192" y="3445340"/>
            <a:ext cx="1460832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Support Doctor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92132D35-12E3-9305-EFDC-79C653730D12}"/>
              </a:ext>
            </a:extLst>
          </p:cNvPr>
          <p:cNvSpPr/>
          <p:nvPr/>
        </p:nvSpPr>
        <p:spPr>
          <a:xfrm>
            <a:off x="1939191" y="4111368"/>
            <a:ext cx="316429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2.2) 01/B ~ 01/M: Data pre-processing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endParaRPr lang="en-US" altLang="zh-TW" sz="12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200" dirty="0">
                <a:cs typeface="Times New Roman" panose="02020603050405020304" pitchFamily="18" charset="0"/>
              </a:rPr>
              <a:t>	 Classify far &amp; close, Data Augmentation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1EEC305-D87B-65B6-6D4E-F6C6C08E636B}"/>
              </a:ext>
            </a:extLst>
          </p:cNvPr>
          <p:cNvSpPr txBox="1"/>
          <p:nvPr/>
        </p:nvSpPr>
        <p:spPr>
          <a:xfrm>
            <a:off x="4558366" y="4919008"/>
            <a:ext cx="4921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strike="sngStrike" dirty="0">
                <a:solidFill>
                  <a:srgbClr val="00B0F0"/>
                </a:solidFill>
              </a:rPr>
              <a:t>1.1) History: re-train by missing data, 1.2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2.1) </a:t>
            </a:r>
            <a:r>
              <a:rPr lang="zh-TW" altLang="en-US" sz="1200" dirty="0">
                <a:solidFill>
                  <a:srgbClr val="00B0F0"/>
                </a:solidFill>
              </a:rPr>
              <a:t>測試更多</a:t>
            </a:r>
            <a:r>
              <a:rPr lang="en-US" altLang="zh-TW" sz="1200" dirty="0">
                <a:solidFill>
                  <a:srgbClr val="00B0F0"/>
                </a:solidFill>
              </a:rPr>
              <a:t>Ln &amp; Me data, 2.0</a:t>
            </a:r>
          </a:p>
          <a:p>
            <a:r>
              <a:rPr lang="en-US" altLang="zh-TW" sz="1200" strike="sngStrike" dirty="0">
                <a:solidFill>
                  <a:srgbClr val="00B0F0"/>
                </a:solidFill>
              </a:rPr>
              <a:t>2.2) FP of 3D nodule number.</a:t>
            </a:r>
          </a:p>
          <a:p>
            <a:endParaRPr lang="en-US" altLang="zh-TW" sz="1200" dirty="0">
              <a:solidFill>
                <a:srgbClr val="00B0F0"/>
              </a:solidFill>
            </a:endParaRPr>
          </a:p>
          <a:p>
            <a:r>
              <a:rPr lang="en-US" altLang="zh-TW" sz="1200" strike="sngStrike" dirty="0">
                <a:solidFill>
                  <a:srgbClr val="FF0000"/>
                </a:solidFill>
              </a:rPr>
              <a:t>3.1) Loss: Lobe segmentation</a:t>
            </a:r>
          </a:p>
          <a:p>
            <a:r>
              <a:rPr lang="en-US" altLang="zh-TW" sz="1200" strike="sngStrike" dirty="0">
                <a:solidFill>
                  <a:srgbClr val="FF0000"/>
                </a:solidFill>
              </a:rPr>
              <a:t>3.2) Loss: +Vessel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3.3) Loss: </a:t>
            </a:r>
            <a:r>
              <a:rPr lang="zh-CN" altLang="en-US" sz="1200" dirty="0">
                <a:solidFill>
                  <a:srgbClr val="FF0000"/>
                </a:solidFill>
              </a:rPr>
              <a:t>彥博，</a:t>
            </a:r>
            <a:r>
              <a:rPr lang="en-US" altLang="zh-CN" sz="1200" dirty="0">
                <a:solidFill>
                  <a:srgbClr val="FF0000"/>
                </a:solidFill>
              </a:rPr>
              <a:t>gradient loss ??, Distance Transform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3.4) Loss: Input label image like </a:t>
            </a:r>
            <a:r>
              <a:rPr lang="en-US" altLang="zh-TW" sz="1200" dirty="0" err="1">
                <a:solidFill>
                  <a:srgbClr val="FF0000"/>
                </a:solidFill>
              </a:rPr>
              <a:t>openpose</a:t>
            </a:r>
            <a:r>
              <a:rPr lang="en-US" altLang="zh-TW" sz="1200" dirty="0">
                <a:solidFill>
                  <a:srgbClr val="FF0000"/>
                </a:solidFill>
              </a:rPr>
              <a:t> body centroid or Tony labeling</a:t>
            </a:r>
          </a:p>
          <a:p>
            <a:endParaRPr lang="en-US" altLang="zh-CN" sz="1200" dirty="0">
              <a:solidFill>
                <a:srgbClr val="00B0F0"/>
              </a:solidFill>
            </a:endParaRPr>
          </a:p>
          <a:p>
            <a:r>
              <a:rPr lang="en-US" altLang="zh-CN" sz="1200" dirty="0">
                <a:solidFill>
                  <a:srgbClr val="00B0F0"/>
                </a:solidFill>
              </a:rPr>
              <a:t>4.1) 3D Patch-based</a:t>
            </a:r>
            <a:endParaRPr lang="en-US" altLang="zh-TW" sz="1200" dirty="0">
              <a:solidFill>
                <a:srgbClr val="00B0F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081ECC-247C-E8A3-B6D4-28D843B99E58}"/>
              </a:ext>
            </a:extLst>
          </p:cNvPr>
          <p:cNvSpPr txBox="1"/>
          <p:nvPr/>
        </p:nvSpPr>
        <p:spPr>
          <a:xfrm>
            <a:off x="88496" y="4333703"/>
            <a:ext cx="32591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Lung Team Roadmap: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02/E ~ 02/E: Benchmark + data for 3 hospitals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03/B ~ 03/M: 1AG+3CO FL</a:t>
            </a:r>
            <a:r>
              <a:rPr lang="zh-TW" altLang="en-US" sz="1200" dirty="0">
                <a:solidFill>
                  <a:srgbClr val="00B0F0"/>
                </a:solidFill>
              </a:rPr>
              <a:t>模擬運作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03/M ~ 04/M: 1AG+3CO(PC)</a:t>
            </a:r>
            <a:r>
              <a:rPr lang="zh-TW" altLang="en-US" sz="1200" dirty="0">
                <a:solidFill>
                  <a:srgbClr val="00B0F0"/>
                </a:solidFill>
              </a:rPr>
              <a:t>系統認證完成 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04/M~            : Deploy to 3 hospitals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367DD1-D317-5476-5D77-7D6692C2DBEF}"/>
              </a:ext>
            </a:extLst>
          </p:cNvPr>
          <p:cNvSpPr txBox="1"/>
          <p:nvPr/>
        </p:nvSpPr>
        <p:spPr>
          <a:xfrm>
            <a:off x="4896520" y="3308669"/>
            <a:ext cx="41889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2.1.0:</a:t>
            </a:r>
            <a:r>
              <a:rPr lang="zh-TW" altLang="en-US" sz="1200" dirty="0"/>
              <a:t> </a:t>
            </a:r>
            <a:r>
              <a:rPr lang="en-US" altLang="zh-TW" sz="1200" dirty="0"/>
              <a:t>3D Attention </a:t>
            </a:r>
            <a:r>
              <a:rPr lang="en-US" altLang="zh-TW" sz="1200" dirty="0" err="1"/>
              <a:t>Unet</a:t>
            </a:r>
            <a:endParaRPr lang="en-US" altLang="zh-TW" sz="1200" dirty="0"/>
          </a:p>
          <a:p>
            <a:r>
              <a:rPr lang="en-US" altLang="zh-TW" sz="1200" dirty="0"/>
              <a:t>2.1.1: 3D Attention </a:t>
            </a:r>
            <a:r>
              <a:rPr lang="en-US" altLang="zh-TW" sz="1200" dirty="0" err="1"/>
              <a:t>Unet</a:t>
            </a:r>
            <a:r>
              <a:rPr lang="en-US" altLang="zh-TW" sz="1200" dirty="0"/>
              <a:t> + ASPP: More Testing</a:t>
            </a:r>
          </a:p>
          <a:p>
            <a:r>
              <a:rPr lang="en-US" altLang="zh-TW" sz="1200" dirty="0"/>
              <a:t>2.1.2: Loss: Distance Transform: Training</a:t>
            </a:r>
          </a:p>
          <a:p>
            <a:r>
              <a:rPr lang="zh-TW" altLang="en-US" sz="1200" dirty="0"/>
              <a:t>           </a:t>
            </a:r>
            <a:r>
              <a:rPr lang="en-US" altLang="zh-TW" sz="1200" dirty="0"/>
              <a:t>Loss: Distance Transform: Testing</a:t>
            </a:r>
          </a:p>
          <a:p>
            <a:r>
              <a:rPr lang="en-US" altLang="zh-TW" sz="1200" dirty="0"/>
              <a:t>2.1.3: Loss: unified focal loss: Training</a:t>
            </a:r>
          </a:p>
          <a:p>
            <a:r>
              <a:rPr lang="zh-TW" altLang="en-US" sz="1200" dirty="0"/>
              <a:t>           </a:t>
            </a:r>
            <a:r>
              <a:rPr lang="en-US" altLang="zh-TW" sz="1200" dirty="0"/>
              <a:t>Loss: unified focal loss : Testing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2.1.4: Input 3D Patch-based: Training</a:t>
            </a:r>
          </a:p>
          <a:p>
            <a:r>
              <a:rPr lang="zh-TW" altLang="en-US" sz="1200" dirty="0">
                <a:solidFill>
                  <a:srgbClr val="FF0000"/>
                </a:solidFill>
              </a:rPr>
              <a:t>           </a:t>
            </a:r>
            <a:r>
              <a:rPr lang="en-US" altLang="zh-TW" sz="1200" dirty="0">
                <a:solidFill>
                  <a:srgbClr val="FF0000"/>
                </a:solidFill>
              </a:rPr>
              <a:t>Input 3D Patch-based: Testing</a:t>
            </a:r>
          </a:p>
          <a:p>
            <a:endParaRPr lang="en-US" altLang="zh-TW" sz="1200" dirty="0">
              <a:solidFill>
                <a:srgbClr val="FF0000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D167DA8-FB35-1521-1228-02D7F3003F7C}"/>
              </a:ext>
            </a:extLst>
          </p:cNvPr>
          <p:cNvGrpSpPr/>
          <p:nvPr/>
        </p:nvGrpSpPr>
        <p:grpSpPr>
          <a:xfrm>
            <a:off x="7462380" y="4224163"/>
            <a:ext cx="730000" cy="625540"/>
            <a:chOff x="3108575" y="4111154"/>
            <a:chExt cx="974676" cy="88625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F3542BE-646B-0536-2D46-30B734A27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185" b="47597"/>
            <a:stretch/>
          </p:blipFill>
          <p:spPr>
            <a:xfrm>
              <a:off x="3108575" y="4114015"/>
              <a:ext cx="474749" cy="42914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D4BAF77-B78C-A110-7880-395B8E62F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97" r="71185"/>
            <a:stretch/>
          </p:blipFill>
          <p:spPr>
            <a:xfrm>
              <a:off x="3108575" y="4568270"/>
              <a:ext cx="474749" cy="42914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8789DC4-D763-5B4A-709F-DA3F27A7D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85" r="50000" b="47597"/>
            <a:stretch/>
          </p:blipFill>
          <p:spPr>
            <a:xfrm>
              <a:off x="3608347" y="4111154"/>
              <a:ext cx="474750" cy="42914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DC621C1-B464-5028-534D-3EDDA6C6D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85" t="48842" r="50000"/>
            <a:stretch/>
          </p:blipFill>
          <p:spPr>
            <a:xfrm>
              <a:off x="3608349" y="4568270"/>
              <a:ext cx="474902" cy="429140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D76A2F-16CB-649C-1082-3FBFC1C79D0C}"/>
              </a:ext>
            </a:extLst>
          </p:cNvPr>
          <p:cNvSpPr txBox="1"/>
          <p:nvPr/>
        </p:nvSpPr>
        <p:spPr>
          <a:xfrm>
            <a:off x="-24887" y="5350954"/>
            <a:ext cx="4629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20230301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1)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3D Attention </a:t>
            </a:r>
            <a:r>
              <a:rPr lang="en-US" altLang="zh-TW" sz="1200" dirty="0" err="1">
                <a:solidFill>
                  <a:srgbClr val="FF0000"/>
                </a:solidFill>
              </a:rPr>
              <a:t>Unet</a:t>
            </a:r>
            <a:r>
              <a:rPr lang="en-US" altLang="zh-TW" sz="1200" dirty="0">
                <a:solidFill>
                  <a:srgbClr val="FF0000"/>
                </a:solidFill>
              </a:rPr>
              <a:t> (model Edit =&gt; shortcut ??) 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2) 1) + Data Post-processing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(check)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3) </a:t>
            </a:r>
            <a:r>
              <a:rPr lang="zh-TW" altLang="en-US" sz="1200" dirty="0">
                <a:solidFill>
                  <a:srgbClr val="FF0000"/>
                </a:solidFill>
              </a:rPr>
              <a:t>換</a:t>
            </a:r>
            <a:r>
              <a:rPr lang="en-US" altLang="zh-TW" sz="1200" dirty="0">
                <a:solidFill>
                  <a:srgbClr val="FF0000"/>
                </a:solidFill>
              </a:rPr>
              <a:t>Loss (focal loss ?? </a:t>
            </a:r>
            <a:r>
              <a:rPr lang="en-US" altLang="zh-TW" sz="1200" dirty="0" err="1">
                <a:solidFill>
                  <a:srgbClr val="FF0000"/>
                </a:solidFill>
              </a:rPr>
              <a:t>softmax</a:t>
            </a:r>
            <a:r>
              <a:rPr lang="en-US" altLang="zh-TW" sz="1200" dirty="0">
                <a:solidFill>
                  <a:srgbClr val="FF0000"/>
                </a:solidFill>
              </a:rPr>
              <a:t> (two channel) Fore, back =&gt; dice ?? xx)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	</a:t>
            </a:r>
            <a:r>
              <a:rPr lang="zh-TW" altLang="en-US" sz="1200" dirty="0">
                <a:solidFill>
                  <a:srgbClr val="FF0000"/>
                </a:solidFill>
              </a:rPr>
              <a:t>分兩類 </a:t>
            </a:r>
            <a:r>
              <a:rPr lang="en-US" altLang="zh-TW" sz="1200" dirty="0">
                <a:solidFill>
                  <a:srgbClr val="FF0000"/>
                </a:solidFill>
              </a:rPr>
              <a:t>=&gt;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similar focal loss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4) Train missing data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11D152-FB9E-834F-8599-FB2E4BA4821F}"/>
              </a:ext>
            </a:extLst>
          </p:cNvPr>
          <p:cNvSpPr txBox="1"/>
          <p:nvPr/>
        </p:nvSpPr>
        <p:spPr>
          <a:xfrm>
            <a:off x="4890140" y="926585"/>
            <a:ext cx="4629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20230322</a:t>
            </a:r>
          </a:p>
          <a:p>
            <a:pPr marL="228600" indent="-228600">
              <a:buAutoNum type="arabicParenR"/>
            </a:pPr>
            <a:r>
              <a:rPr lang="en-US" altLang="zh-TW" sz="1200" dirty="0">
                <a:solidFill>
                  <a:srgbClr val="FF0000"/>
                </a:solidFill>
              </a:rPr>
              <a:t>Slice merge average or max</a:t>
            </a:r>
          </a:p>
          <a:p>
            <a:pPr marL="228600" indent="-228600">
              <a:buAutoNum type="arabicParenR"/>
            </a:pPr>
            <a:r>
              <a:rPr lang="en-US" altLang="zh-TW" sz="1200" dirty="0">
                <a:solidFill>
                  <a:srgbClr val="FF0000"/>
                </a:solidFill>
              </a:rPr>
              <a:t>Lobe </a:t>
            </a:r>
            <a:r>
              <a:rPr lang="en-US" altLang="zh-TW" sz="1200" dirty="0" err="1">
                <a:solidFill>
                  <a:srgbClr val="FF0000"/>
                </a:solidFill>
              </a:rPr>
              <a:t>Segm</a:t>
            </a:r>
            <a:r>
              <a:rPr lang="en-US" altLang="zh-TW" sz="1200" dirty="0">
                <a:solidFill>
                  <a:srgbClr val="FF0000"/>
                </a:solidFill>
              </a:rPr>
              <a:t> before or after network</a:t>
            </a:r>
          </a:p>
          <a:p>
            <a:pPr marL="228600" indent="-228600">
              <a:buAutoNum type="arabicParenR"/>
            </a:pPr>
            <a:r>
              <a:rPr lang="en-US" altLang="zh-TW" sz="1200" dirty="0">
                <a:solidFill>
                  <a:srgbClr val="FF0000"/>
                </a:solidFill>
              </a:rPr>
              <a:t>Train missing data</a:t>
            </a:r>
          </a:p>
          <a:p>
            <a:pPr marL="228600" indent="-228600">
              <a:buAutoNum type="arabicParenR"/>
            </a:pPr>
            <a:r>
              <a:rPr lang="en-US" altLang="zh-TW" sz="1200" dirty="0">
                <a:solidFill>
                  <a:srgbClr val="FF0000"/>
                </a:solidFill>
              </a:rPr>
              <a:t>Find paper </a:t>
            </a:r>
            <a:r>
              <a:rPr lang="en-US" altLang="zh-TW" sz="1200" dirty="0" err="1">
                <a:solidFill>
                  <a:srgbClr val="FF0000"/>
                </a:solidFill>
              </a:rPr>
              <a:t>segm</a:t>
            </a:r>
            <a:r>
              <a:rPr lang="en-US" altLang="zh-TW" sz="1200" dirty="0">
                <a:solidFill>
                  <a:srgbClr val="FF0000"/>
                </a:solidFill>
              </a:rPr>
              <a:t> (nodule) (conv + transformer + loss function) ??</a:t>
            </a:r>
          </a:p>
          <a:p>
            <a:pPr marL="228600" indent="-228600">
              <a:buAutoNum type="arabicParenR"/>
            </a:pP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>
                <a:solidFill>
                  <a:srgbClr val="FF0000"/>
                </a:solidFill>
              </a:rPr>
              <a:t>1)   </a:t>
            </a:r>
            <a:r>
              <a:rPr lang="en-US" altLang="zh-TW" sz="1200" dirty="0" err="1">
                <a:solidFill>
                  <a:srgbClr val="FF0000"/>
                </a:solidFill>
              </a:rPr>
              <a:t>Anylaze</a:t>
            </a:r>
            <a:r>
              <a:rPr lang="en-US" altLang="zh-TW" sz="1200" dirty="0">
                <a:solidFill>
                  <a:srgbClr val="FF0000"/>
                </a:solidFill>
              </a:rPr>
              <a:t> 4mm</a:t>
            </a:r>
            <a:r>
              <a:rPr lang="zh-TW" altLang="en-US" sz="1200" dirty="0">
                <a:solidFill>
                  <a:srgbClr val="FF0000"/>
                </a:solidFill>
              </a:rPr>
              <a:t>以上 </a:t>
            </a:r>
            <a:r>
              <a:rPr lang="en-US" altLang="zh-TW" sz="1200" dirty="0">
                <a:solidFill>
                  <a:srgbClr val="FF0000"/>
                </a:solidFill>
              </a:rPr>
              <a:t>(missing nodule)</a:t>
            </a:r>
          </a:p>
        </p:txBody>
      </p:sp>
    </p:spTree>
    <p:extLst>
      <p:ext uri="{BB962C8B-B14F-4D97-AF65-F5344CB8AC3E}">
        <p14:creationId xmlns:p14="http://schemas.microsoft.com/office/powerpoint/2010/main" val="568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0DE-E5E6-3190-8D7F-626B872C23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>
                <a:solidFill>
                  <a:sysClr val="windowText" lastClr="000000"/>
                </a:solidFill>
              </a:rPr>
              <a:t>3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.1.2 Loss function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C93EAF8-5B7E-9EE0-0BCC-F60BFFA8D114}"/>
                  </a:ext>
                </a:extLst>
              </p:cNvPr>
              <p:cNvSpPr txBox="1"/>
              <p:nvPr/>
            </p:nvSpPr>
            <p:spPr>
              <a:xfrm>
                <a:off x="275725" y="568670"/>
                <a:ext cx="5815984" cy="424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5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Total loss</a:t>
                </a:r>
                <a:r>
                  <a:rPr lang="zh-TW" altLang="en-US" sz="15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TW" sz="15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1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TW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</m:oMath>
                </a14:m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15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1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TW" sz="1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𝒅𝒊𝒄𝒆</m:t>
                        </m:r>
                      </m:sub>
                    </m:sSub>
                  </m:oMath>
                </a14:m>
                <a:r>
                  <a:rPr lang="en-US" altLang="zh-TW" sz="15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  <m:r>
                      <a:rPr lang="en-US" altLang="zh-TW" sz="1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𝒅𝒊𝒄𝒆</m:t>
                        </m:r>
                      </m:sub>
                    </m:sSub>
                    <m:r>
                      <a:rPr lang="en-US" altLang="zh-TW" sz="1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dice loss)</a:t>
                </a:r>
                <a:endParaRPr lang="zh-TW" altLang="en-US" sz="15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C93EAF8-5B7E-9EE0-0BCC-F60BFFA8D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5" y="568670"/>
                <a:ext cx="5815984" cy="424668"/>
              </a:xfrm>
              <a:prstGeom prst="rect">
                <a:avLst/>
              </a:prstGeom>
              <a:blipFill>
                <a:blip r:embed="rId3"/>
                <a:stretch>
                  <a:fillRect r="-10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CEACCC-700D-169F-80B0-D6B421D0BB2C}"/>
                  </a:ext>
                </a:extLst>
              </p:cNvPr>
              <p:cNvSpPr txBox="1"/>
              <p:nvPr/>
            </p:nvSpPr>
            <p:spPr>
              <a:xfrm>
                <a:off x="640161" y="1014510"/>
                <a:ext cx="5815984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𝒄𝒆</m:t>
                        </m:r>
                      </m:sub>
                    </m:sSub>
                    <m:r>
                      <a:rPr lang="en-US" altLang="zh-TW" sz="1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cross entropy loss</a:t>
                </a:r>
                <a:endParaRPr lang="zh-TW" altLang="en-US" sz="15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CEACCC-700D-169F-80B0-D6B421D0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1" y="1014510"/>
                <a:ext cx="5815984" cy="323165"/>
              </a:xfrm>
              <a:prstGeom prst="rect">
                <a:avLst/>
              </a:prstGeom>
              <a:blipFill>
                <a:blip r:embed="rId4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39D2D81-A336-7F71-8AFD-B41D69CA1F13}"/>
                  </a:ext>
                </a:extLst>
              </p:cNvPr>
              <p:cNvSpPr txBox="1"/>
              <p:nvPr/>
            </p:nvSpPr>
            <p:spPr>
              <a:xfrm>
                <a:off x="585297" y="2255701"/>
                <a:ext cx="5815984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TW" sz="1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𝒅𝒊𝒄𝒆</m:t>
                        </m:r>
                      </m:sub>
                    </m:sSub>
                    <m:r>
                      <a:rPr lang="en-US" altLang="zh-TW" sz="1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dice loss</a:t>
                </a:r>
                <a:endParaRPr lang="zh-TW" altLang="en-US" sz="15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39D2D81-A336-7F71-8AFD-B41D69CA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7" y="2255701"/>
                <a:ext cx="5815984" cy="323165"/>
              </a:xfrm>
              <a:prstGeom prst="rect">
                <a:avLst/>
              </a:prstGeom>
              <a:blipFill>
                <a:blip r:embed="rId5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E4C398-05F4-A339-4C04-A7F0EB72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EA0C893-5D3F-F25A-26EA-E026911BD79F}"/>
                  </a:ext>
                </a:extLst>
              </p:cNvPr>
              <p:cNvSpPr txBox="1"/>
              <p:nvPr/>
            </p:nvSpPr>
            <p:spPr>
              <a:xfrm>
                <a:off x="947928" y="1426820"/>
                <a:ext cx="2129301" cy="655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500" b="0" i="1" dirty="0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zh-TW" sz="15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5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5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5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500" i="1" dirty="0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5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5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5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TW" sz="15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TW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500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1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1500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sz="15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5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EA0C893-5D3F-F25A-26EA-E026911BD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28" y="1426820"/>
                <a:ext cx="2129301" cy="655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9311D18-DE4C-862F-C234-3AFAF5127FFE}"/>
                  </a:ext>
                </a:extLst>
              </p:cNvPr>
              <p:cNvSpPr txBox="1"/>
              <p:nvPr/>
            </p:nvSpPr>
            <p:spPr>
              <a:xfrm>
                <a:off x="893064" y="2590683"/>
                <a:ext cx="3165738" cy="650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sz="1500" i="1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altLang="zh-TW" sz="15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5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TW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1500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15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15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  <m:r>
                            <a:rPr lang="en-US" altLang="zh-TW" sz="15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9311D18-DE4C-862F-C234-3AFAF5127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64" y="2590683"/>
                <a:ext cx="3165738" cy="6503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09D93A12-43D7-80FA-066C-987C92BFF461}"/>
              </a:ext>
            </a:extLst>
          </p:cNvPr>
          <p:cNvSpPr txBox="1"/>
          <p:nvPr/>
        </p:nvSpPr>
        <p:spPr>
          <a:xfrm>
            <a:off x="4103872" y="2814023"/>
            <a:ext cx="3676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Jack: 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每個</a:t>
            </a:r>
            <a:r>
              <a:rPr lang="en-US" altLang="zh-TW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class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計算出</a:t>
            </a:r>
            <a:r>
              <a:rPr lang="en-US" altLang="zh-TW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dice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loss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再取平均</a:t>
            </a:r>
            <a:endParaRPr lang="en-US" sz="1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8414600-B329-47F4-3A97-C5AAB1FA7083}"/>
                  </a:ext>
                </a:extLst>
              </p:cNvPr>
              <p:cNvSpPr txBox="1"/>
              <p:nvPr/>
            </p:nvSpPr>
            <p:spPr>
              <a:xfrm>
                <a:off x="1132613" y="3326179"/>
                <a:ext cx="4623816" cy="644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groundTruth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label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 confidence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8414600-B329-47F4-3A97-C5AAB1FA7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13" y="3326179"/>
                <a:ext cx="4623816" cy="644664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64502B-FE40-6091-747B-567F837B02E3}"/>
              </a:ext>
            </a:extLst>
          </p:cNvPr>
          <p:cNvSpPr txBox="1"/>
          <p:nvPr/>
        </p:nvSpPr>
        <p:spPr>
          <a:xfrm>
            <a:off x="1493175" y="4019829"/>
            <a:ext cx="3621024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c-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(C: number of classes)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i-th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(N: number of pixels)</a:t>
            </a:r>
          </a:p>
        </p:txBody>
      </p:sp>
    </p:spTree>
    <p:extLst>
      <p:ext uri="{BB962C8B-B14F-4D97-AF65-F5344CB8AC3E}">
        <p14:creationId xmlns:p14="http://schemas.microsoft.com/office/powerpoint/2010/main" val="1484977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/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E1CFCC7B-3404-AE04-8F45-11144361ABA3}"/>
              </a:ext>
            </a:extLst>
          </p:cNvPr>
          <p:cNvGrpSpPr/>
          <p:nvPr/>
        </p:nvGrpSpPr>
        <p:grpSpPr>
          <a:xfrm>
            <a:off x="683198" y="4812182"/>
            <a:ext cx="7549233" cy="1943650"/>
            <a:chOff x="452119" y="567406"/>
            <a:chExt cx="7549233" cy="19436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B2F27F1-8BED-E30B-2A7B-79E9D1C15C69}"/>
                </a:ext>
              </a:extLst>
            </p:cNvPr>
            <p:cNvSpPr txBox="1"/>
            <p:nvPr/>
          </p:nvSpPr>
          <p:spPr>
            <a:xfrm>
              <a:off x="556147" y="634463"/>
              <a:ext cx="1118511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300" b="1" i="1" dirty="0"/>
                <a:t>1). patch vector </a:t>
              </a:r>
              <a:endParaRPr lang="zh-TW" altLang="en-US" sz="1300" i="1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20FBBB-2A9F-01D4-10D8-08EFFC35C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93"/>
            <a:stretch/>
          </p:blipFill>
          <p:spPr>
            <a:xfrm>
              <a:off x="1060772" y="1792576"/>
              <a:ext cx="1896062" cy="26444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3B07E36-1174-2E4D-2027-B8A6C3E9041A}"/>
                </a:ext>
              </a:extLst>
            </p:cNvPr>
            <p:cNvSpPr txBox="1"/>
            <p:nvPr/>
          </p:nvSpPr>
          <p:spPr>
            <a:xfrm>
              <a:off x="556147" y="1581878"/>
              <a:ext cx="3000630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300" b="1" i="1" dirty="0"/>
                <a:t>2). patch embedding &amp; position embedding</a:t>
              </a:r>
              <a:endParaRPr lang="zh-TW" altLang="en-US" sz="13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/>
                <p:nvPr/>
              </p:nvSpPr>
              <p:spPr>
                <a:xfrm>
                  <a:off x="1084745" y="2092800"/>
                  <a:ext cx="2859935" cy="323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altLang="zh-TW" sz="1200" i="1" dirty="0"/>
                    <a:t> </a:t>
                  </a:r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1024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a14:m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/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/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45" y="2092800"/>
                  <a:ext cx="2859935" cy="323871"/>
                </a:xfrm>
                <a:prstGeom prst="rect">
                  <a:avLst/>
                </a:prstGeom>
                <a:blipFill>
                  <a:blip r:embed="rId5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/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3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/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lang="en-US" altLang="zh-TW" sz="1300" i="1" dirty="0"/>
                    <a:t> </a:t>
                  </a:r>
                  <a:r>
                    <a:rPr lang="az-Cyrl-AZ" altLang="zh-TW" sz="1300" i="1" dirty="0"/>
                    <a:t>Є</a:t>
                  </a:r>
                  <a:r>
                    <a:rPr lang="en-US" altLang="zh-TW" sz="13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TW" sz="13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=1,…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𝐻𝑊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TW" altLang="en-US" sz="1100" i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blipFill>
                  <a:blip r:embed="rId7"/>
                  <a:stretch>
                    <a:fillRect l="-1067" t="-2000" r="-457" b="-1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09F2C1A-B910-E033-0465-3BE1391FEC8E}"/>
                </a:ext>
              </a:extLst>
            </p:cNvPr>
            <p:cNvSpPr/>
            <p:nvPr/>
          </p:nvSpPr>
          <p:spPr>
            <a:xfrm>
              <a:off x="452119" y="567406"/>
              <a:ext cx="7549233" cy="1943650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30CC34D-BD4A-0965-7631-4C0DAB10ED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4" t="15228" r="84046" b="10048"/>
          <a:stretch/>
        </p:blipFill>
        <p:spPr>
          <a:xfrm rot="16200000">
            <a:off x="5958279" y="4849525"/>
            <a:ext cx="1031500" cy="2631221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1D8763C6-B532-DEAC-4A92-7A436FECA825}"/>
              </a:ext>
            </a:extLst>
          </p:cNvPr>
          <p:cNvGrpSpPr/>
          <p:nvPr/>
        </p:nvGrpSpPr>
        <p:grpSpPr>
          <a:xfrm>
            <a:off x="1813213" y="907228"/>
            <a:ext cx="5977379" cy="3521224"/>
            <a:chOff x="138193" y="1937889"/>
            <a:chExt cx="5977379" cy="35212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076B8D9-45F1-A730-5897-4EB1F597C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85"/>
            <a:stretch/>
          </p:blipFill>
          <p:spPr>
            <a:xfrm>
              <a:off x="288579" y="1937889"/>
              <a:ext cx="5826993" cy="3521224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CF795EB-56F3-369D-9862-A010BDA7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201046"/>
              <a:ext cx="176785" cy="853514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1381249-69BC-4864-2BAC-16DC44A2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193" y="4067404"/>
              <a:ext cx="176785" cy="85351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243F4B76-4F2E-809A-9C06-1658D873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882967"/>
              <a:ext cx="214395" cy="18443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/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0BDE9B5F-080D-D09A-D663-E8B549F14213}"/>
              </a:ext>
            </a:extLst>
          </p:cNvPr>
          <p:cNvSpPr/>
          <p:nvPr/>
        </p:nvSpPr>
        <p:spPr>
          <a:xfrm>
            <a:off x="1886301" y="2701100"/>
            <a:ext cx="1417732" cy="16678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5ADD2A2-514B-B7B8-0AA0-2B2FFE3E1819}"/>
              </a:ext>
            </a:extLst>
          </p:cNvPr>
          <p:cNvCxnSpPr>
            <a:cxnSpLocks/>
          </p:cNvCxnSpPr>
          <p:nvPr/>
        </p:nvCxnSpPr>
        <p:spPr>
          <a:xfrm flipH="1">
            <a:off x="692657" y="4368997"/>
            <a:ext cx="1193644" cy="42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EB761B7-82CE-8EA6-0DC5-390ADDC471D4}"/>
              </a:ext>
            </a:extLst>
          </p:cNvPr>
          <p:cNvCxnSpPr>
            <a:cxnSpLocks/>
          </p:cNvCxnSpPr>
          <p:nvPr/>
        </p:nvCxnSpPr>
        <p:spPr>
          <a:xfrm>
            <a:off x="3315816" y="4384478"/>
            <a:ext cx="4897170" cy="41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331F935-85EF-1967-F43D-2316D4C75DEA}"/>
              </a:ext>
            </a:extLst>
          </p:cNvPr>
          <p:cNvSpPr txBox="1"/>
          <p:nvPr/>
        </p:nvSpPr>
        <p:spPr>
          <a:xfrm>
            <a:off x="4983567" y="4896003"/>
            <a:ext cx="24192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300" b="1" i="1" dirty="0"/>
              <a:t>3). Multi Head Self-Attention (x12) </a:t>
            </a:r>
            <a:endParaRPr lang="zh-TW" altLang="en-US" sz="13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/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=0 ~11</m:t>
                    </m:r>
                  </m:oMath>
                </a14:m>
                <a:r>
                  <a:rPr lang="en-US" altLang="zh-TW" sz="1200" dirty="0"/>
                  <a:t> </a:t>
                </a:r>
                <a:endParaRPr lang="zh-TW" altLang="en-US" sz="1200" i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40B9E153-76F8-3D71-B050-DE643DBAF202}"/>
              </a:ext>
            </a:extLst>
          </p:cNvPr>
          <p:cNvSpPr/>
          <p:nvPr/>
        </p:nvSpPr>
        <p:spPr>
          <a:xfrm>
            <a:off x="1886301" y="738486"/>
            <a:ext cx="1417732" cy="19139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FBBE6D-098F-B57D-328E-BDF975DB1E66}"/>
              </a:ext>
            </a:extLst>
          </p:cNvPr>
          <p:cNvSpPr/>
          <p:nvPr/>
        </p:nvSpPr>
        <p:spPr>
          <a:xfrm>
            <a:off x="3377121" y="738487"/>
            <a:ext cx="5214145" cy="3630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/>
              <p:nvPr/>
            </p:nvSpPr>
            <p:spPr>
              <a:xfrm>
                <a:off x="372493" y="1141748"/>
                <a:ext cx="95043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×64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93" y="1141748"/>
                <a:ext cx="950435" cy="379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/>
              <p:nvPr/>
            </p:nvSpPr>
            <p:spPr>
              <a:xfrm>
                <a:off x="386139" y="1603625"/>
                <a:ext cx="1015949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9" y="1603625"/>
                <a:ext cx="1015949" cy="379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/>
              <p:nvPr/>
            </p:nvSpPr>
            <p:spPr>
              <a:xfrm>
                <a:off x="392659" y="2105649"/>
                <a:ext cx="100124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×512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59" y="2105649"/>
                <a:ext cx="1001243" cy="3804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475BBE06-5AF3-3BE9-7800-DA9C50393852}"/>
              </a:ext>
            </a:extLst>
          </p:cNvPr>
          <p:cNvSpPr/>
          <p:nvPr/>
        </p:nvSpPr>
        <p:spPr>
          <a:xfrm>
            <a:off x="416619" y="1114106"/>
            <a:ext cx="1017527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DA0E99-A8D0-B71A-6BB3-3ED19EE10AFB}"/>
              </a:ext>
            </a:extLst>
          </p:cNvPr>
          <p:cNvSpPr/>
          <p:nvPr/>
        </p:nvSpPr>
        <p:spPr>
          <a:xfrm>
            <a:off x="430268" y="1589473"/>
            <a:ext cx="1001242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7A8312-ABC4-7A75-1A6C-222FD49BF605}"/>
              </a:ext>
            </a:extLst>
          </p:cNvPr>
          <p:cNvSpPr/>
          <p:nvPr/>
        </p:nvSpPr>
        <p:spPr>
          <a:xfrm>
            <a:off x="432904" y="2085162"/>
            <a:ext cx="1001243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90E13D0-79E3-6162-FF50-D93184D93D6A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434146" y="1326770"/>
            <a:ext cx="890025" cy="755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7313C6E-9283-4423-C367-3F5A45772470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431510" y="1802137"/>
            <a:ext cx="1060906" cy="45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CC07B1C-37E9-CF10-7B53-E6E01ADCD03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434147" y="2297826"/>
            <a:ext cx="1111409" cy="11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E304EE-EDFC-A7F9-8B5A-473921A28656}"/>
              </a:ext>
            </a:extLst>
          </p:cNvPr>
          <p:cNvSpPr txBox="1"/>
          <p:nvPr/>
        </p:nvSpPr>
        <p:spPr>
          <a:xfrm>
            <a:off x="1929977" y="4363303"/>
            <a:ext cx="1385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2. Transformer</a:t>
            </a:r>
            <a:endParaRPr lang="zh-TW" altLang="en-US" sz="15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0C2343-4D54-57F8-0C6F-182B6E6587EC}"/>
              </a:ext>
            </a:extLst>
          </p:cNvPr>
          <p:cNvSpPr txBox="1"/>
          <p:nvPr/>
        </p:nvSpPr>
        <p:spPr>
          <a:xfrm>
            <a:off x="1785024" y="407879"/>
            <a:ext cx="1620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1. </a:t>
            </a:r>
            <a:r>
              <a:rPr lang="en-US" altLang="zh-TW" sz="1500" b="1" dirty="0" err="1"/>
              <a:t>DownSampling</a:t>
            </a:r>
            <a:endParaRPr lang="zh-TW" altLang="en-US" sz="1500" b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EAEE331-9F78-F844-9F3D-F27B8BBABAAF}"/>
              </a:ext>
            </a:extLst>
          </p:cNvPr>
          <p:cNvSpPr txBox="1"/>
          <p:nvPr/>
        </p:nvSpPr>
        <p:spPr>
          <a:xfrm>
            <a:off x="4981832" y="410376"/>
            <a:ext cx="1385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3. </a:t>
            </a:r>
            <a:r>
              <a:rPr lang="en-US" altLang="zh-TW" sz="1500" b="1" dirty="0" err="1"/>
              <a:t>UpSampling</a:t>
            </a:r>
            <a:endParaRPr lang="zh-TW" altLang="en-US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/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987C695-15AD-30BA-33CB-89EF85B4EB0F}"/>
              </a:ext>
            </a:extLst>
          </p:cNvPr>
          <p:cNvSpPr/>
          <p:nvPr/>
        </p:nvSpPr>
        <p:spPr>
          <a:xfrm>
            <a:off x="2157148" y="796711"/>
            <a:ext cx="784875" cy="23526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/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/>
              <p:nvPr/>
            </p:nvSpPr>
            <p:spPr>
              <a:xfrm>
                <a:off x="363572" y="2601405"/>
                <a:ext cx="1165909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72" y="2601405"/>
                <a:ext cx="1165909" cy="3804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A94D4DC-31B5-E272-4B9B-9ECC72AFB967}"/>
              </a:ext>
            </a:extLst>
          </p:cNvPr>
          <p:cNvSpPr/>
          <p:nvPr/>
        </p:nvSpPr>
        <p:spPr>
          <a:xfrm>
            <a:off x="432904" y="2596216"/>
            <a:ext cx="1001243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1F1BB61-56AC-0822-22CE-3D99F222B08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434147" y="2565628"/>
            <a:ext cx="725647" cy="24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/>
              <p:nvPr/>
            </p:nvSpPr>
            <p:spPr>
              <a:xfrm>
                <a:off x="5158418" y="5071702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𝑀𝑆𝐴</m:t>
                          </m:r>
                          <m:d>
                            <m:dPr>
                              <m:ctrlPr>
                                <a:rPr lang="en-US" altLang="zh-TW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071702"/>
                <a:ext cx="2029794" cy="3181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/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𝑀𝐿𝑃</m:t>
                          </m:r>
                          <m:d>
                            <m:dPr>
                              <m:ctrlPr>
                                <a:rPr lang="en-US" altLang="zh-TW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/>
              <p:nvPr/>
            </p:nvSpPr>
            <p:spPr>
              <a:xfrm>
                <a:off x="586141" y="6236747"/>
                <a:ext cx="9433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1" y="6236747"/>
                <a:ext cx="943340" cy="276999"/>
              </a:xfrm>
              <a:prstGeom prst="rect">
                <a:avLst/>
              </a:prstGeom>
              <a:blipFill>
                <a:blip r:embed="rId2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E594A5DE-4786-B1D3-9FF3-5D27F2058F9A}"/>
              </a:ext>
            </a:extLst>
          </p:cNvPr>
          <p:cNvSpPr/>
          <p:nvPr/>
        </p:nvSpPr>
        <p:spPr>
          <a:xfrm>
            <a:off x="8321415" y="5826654"/>
            <a:ext cx="483823" cy="12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/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>
                          <a:solidFill>
                            <a:srgbClr val="FF0000"/>
                          </a:solidFill>
                        </a:rPr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742FEEBA-BB19-9031-E4D3-EB68FC90FE9D}"/>
              </a:ext>
            </a:extLst>
          </p:cNvPr>
          <p:cNvSpPr/>
          <p:nvPr/>
        </p:nvSpPr>
        <p:spPr>
          <a:xfrm rot="5400000">
            <a:off x="100900" y="3669157"/>
            <a:ext cx="1198565" cy="17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/>
              <p:nvPr/>
            </p:nvSpPr>
            <p:spPr>
              <a:xfrm>
                <a:off x="692657" y="3546943"/>
                <a:ext cx="1136486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57" y="3546943"/>
                <a:ext cx="1136486" cy="3804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/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i="1" dirty="0">
                    <a:solidFill>
                      <a:srgbClr val="FF0000"/>
                    </a:solidFill>
                  </a:rPr>
                  <a:t>ack ??</a:t>
                </a: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blipFill>
                <a:blip r:embed="rId2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61886E-627D-89D6-AB74-E6FA53F0B9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>
                <a:solidFill>
                  <a:sysClr val="windowText" lastClr="000000"/>
                </a:solidFill>
              </a:rPr>
              <a:t>3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.1.3 Inference Framework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6B3E62-F84E-2D77-03C4-6959C020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C8D768-7C3A-BF53-0F51-23D2F3FA15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86056" y="1119355"/>
            <a:ext cx="965026" cy="768212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3D4E3B5-5639-606B-7694-8BB7D25C1CFC}"/>
              </a:ext>
            </a:extLst>
          </p:cNvPr>
          <p:cNvCxnSpPr>
            <a:cxnSpLocks/>
          </p:cNvCxnSpPr>
          <p:nvPr/>
        </p:nvCxnSpPr>
        <p:spPr>
          <a:xfrm>
            <a:off x="7756766" y="2080745"/>
            <a:ext cx="4165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14ACE9A5-C4C8-1789-6F6B-55B67959210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90016" y="814148"/>
            <a:ext cx="666750" cy="6667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045975-8EC1-9ED0-92DA-0C00400585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81000" y="905132"/>
            <a:ext cx="666750" cy="666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56E9D6-FEBA-7C0F-D673-55ADD527CC1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71984" y="996116"/>
            <a:ext cx="666750" cy="666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0B5D2A-17FB-3708-3099-C4F05158DF1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6144" y="1080276"/>
            <a:ext cx="666750" cy="6667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F5C21D-ADC0-2AAC-3C9D-EB1FBAA9EF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40304" y="1164436"/>
            <a:ext cx="666750" cy="6667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27F650A-63C6-98FA-DCE4-425A639BBE5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31288" y="1255420"/>
            <a:ext cx="666750" cy="6667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3C7796B-3239-1E06-E4B7-3DCC19B642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15448" y="1346404"/>
            <a:ext cx="666750" cy="6667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F45D6DC-551F-590B-3F37-19867F4B0A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9608" y="1430564"/>
            <a:ext cx="666750" cy="6667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60DB720-F467-AA68-72AB-063207E12EE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90592" y="1521548"/>
            <a:ext cx="666750" cy="66675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1B159E6-3F20-2FAB-CABF-2A64C30EA4A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90592" y="1522145"/>
            <a:ext cx="666750" cy="666750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58FE1A30-1E37-912E-9BA4-35F4F5ECFEF2}"/>
              </a:ext>
            </a:extLst>
          </p:cNvPr>
          <p:cNvSpPr txBox="1"/>
          <p:nvPr/>
        </p:nvSpPr>
        <p:spPr>
          <a:xfrm>
            <a:off x="7863680" y="2181379"/>
            <a:ext cx="575766" cy="2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/>
              <a:t>(8, H, W)</a:t>
            </a:r>
            <a:endParaRPr lang="zh-TW" altLang="en-US" sz="8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3952A28-C7A2-ABB4-1ED0-1612E2A3A69F}"/>
              </a:ext>
            </a:extLst>
          </p:cNvPr>
          <p:cNvSpPr txBox="1"/>
          <p:nvPr/>
        </p:nvSpPr>
        <p:spPr>
          <a:xfrm>
            <a:off x="3333570" y="671650"/>
            <a:ext cx="2785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Hybrid Model ??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(Reference: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BatchNorm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GroupNorm</a:t>
            </a:r>
            <a:endParaRPr lang="en-US" altLang="zh-TW" sz="10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傳統的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Conv2d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StdConv2d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10F5102-9D95-20E3-DC7B-6B47DF1F7616}"/>
              </a:ext>
            </a:extLst>
          </p:cNvPr>
          <p:cNvCxnSpPr>
            <a:cxnSpLocks/>
          </p:cNvCxnSpPr>
          <p:nvPr/>
        </p:nvCxnSpPr>
        <p:spPr>
          <a:xfrm flipV="1">
            <a:off x="3035437" y="831291"/>
            <a:ext cx="369872" cy="101748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85E3E9-160E-153C-0A23-6DAF84990233}"/>
              </a:ext>
            </a:extLst>
          </p:cNvPr>
          <p:cNvSpPr txBox="1"/>
          <p:nvPr/>
        </p:nvSpPr>
        <p:spPr>
          <a:xfrm>
            <a:off x="3317831" y="1296614"/>
            <a:ext cx="3328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Hybrid Model ??</a:t>
            </a:r>
            <a:endParaRPr lang="en-US" altLang="zh-TW" sz="1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主要因為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大小的影響大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需大量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中權重的更新對於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</a:t>
            </a:r>
            <a:endParaRPr lang="en-US" altLang="zh-TW" sz="1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(</a:t>
            </a:r>
            <a:r>
              <a:rPr lang="en-US" altLang="zh-TW" sz="1000" b="1" dirty="0">
                <a:solidFill>
                  <a:srgbClr val="0563C1"/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987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4.1 Data Collection and Metric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A7877EA-B19C-9467-5DE3-4D60E322BC00}"/>
              </a:ext>
            </a:extLst>
          </p:cNvPr>
          <p:cNvSpPr txBox="1"/>
          <p:nvPr/>
        </p:nvSpPr>
        <p:spPr>
          <a:xfrm>
            <a:off x="229873" y="588786"/>
            <a:ext cx="4624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zh-TW" sz="2000" b="1" dirty="0"/>
              <a:t>1)</a:t>
            </a:r>
            <a:r>
              <a:rPr lang="zh-TW" altLang="en-US" sz="2000" b="1" dirty="0"/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Collection</a:t>
            </a:r>
            <a:endParaRPr lang="en-US" altLang="zh-TW" sz="20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B2EFED-9BE9-1A25-087E-15BC91CD8BEC}"/>
              </a:ext>
            </a:extLst>
          </p:cNvPr>
          <p:cNvSpPr txBox="1"/>
          <p:nvPr/>
        </p:nvSpPr>
        <p:spPr>
          <a:xfrm>
            <a:off x="664845" y="1136710"/>
            <a:ext cx="390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ACDC dataset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8676D0-4B09-179B-EF1D-AA1F49315B2C}"/>
              </a:ext>
            </a:extLst>
          </p:cNvPr>
          <p:cNvSpPr txBox="1"/>
          <p:nvPr/>
        </p:nvSpPr>
        <p:spPr>
          <a:xfrm>
            <a:off x="664845" y="3752864"/>
            <a:ext cx="223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Synapse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AAA9CE2-47FD-D937-1198-B90ECEDA042A}"/>
                  </a:ext>
                </a:extLst>
              </p:cNvPr>
              <p:cNvSpPr txBox="1"/>
              <p:nvPr/>
            </p:nvSpPr>
            <p:spPr>
              <a:xfrm>
                <a:off x="1253000" y="2290872"/>
                <a:ext cx="5739065" cy="13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patients: 100 sample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resolution: thickness of 5 to 8 mm, 0.83 to 1.75</a:t>
                </a:r>
                <a14:m>
                  <m:oMath xmlns:m="http://schemas.openxmlformats.org/officeDocument/2006/math">
                    <m:r>
                      <a:rPr lang="en-US" altLang="zh-TW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400" i="0" dirty="0" smtClean="0">
                        <a:latin typeface="Cambria Math" panose="02040503050406030204" pitchFamily="18" charset="0"/>
                      </a:rPr>
                      <m:t>m</m:t>
                    </m:r>
                    <m:sSup>
                      <m:sSupPr>
                        <m:ctrlP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TW" sz="14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/pixel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classes: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 ventricle(LV), right ventricle (RV) and myocardium (MYO)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4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左心室、右心室、心肌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AAA9CE2-47FD-D937-1198-B90ECED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00" y="2290872"/>
                <a:ext cx="5739065" cy="1346331"/>
              </a:xfrm>
              <a:prstGeom prst="rect">
                <a:avLst/>
              </a:prstGeom>
              <a:blipFill>
                <a:blip r:embed="rId3"/>
                <a:stretch>
                  <a:fillRect l="-319" b="-36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10ABEEB7-39B5-F5AD-FCBF-934D541AEC82}"/>
              </a:ext>
            </a:extLst>
          </p:cNvPr>
          <p:cNvSpPr txBox="1"/>
          <p:nvPr/>
        </p:nvSpPr>
        <p:spPr>
          <a:xfrm>
            <a:off x="943618" y="1506042"/>
            <a:ext cx="80285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ACDC challenge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collects exams from different patients acquired from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 scanners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Cine MR images were acquired in breath hold, and a series of short-axis slices cover the heart from the base to the apex of the left ventricle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FF7009-C895-934A-67F2-AC4A52FDD9A8}"/>
              </a:ext>
            </a:extLst>
          </p:cNvPr>
          <p:cNvSpPr txBox="1"/>
          <p:nvPr/>
        </p:nvSpPr>
        <p:spPr>
          <a:xfrm>
            <a:off x="943618" y="4156470"/>
            <a:ext cx="81491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Synapse multi-organ segmentation dataset1 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 use the 30 abdominal CT scans in the MICCAI 2015 Multi-Atlas Abdomen Labeling Challenge, with 3779 axial contrast-enhanced abdominal clinical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 images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total.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9687FA3-6D74-5172-6428-09F0C2D27A6B}"/>
                  </a:ext>
                </a:extLst>
              </p:cNvPr>
              <p:cNvSpPr txBox="1"/>
              <p:nvPr/>
            </p:nvSpPr>
            <p:spPr>
              <a:xfrm>
                <a:off x="1216871" y="4984113"/>
                <a:ext cx="7803375" cy="13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patients: 30 sample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resolution:  ([0.54 ∼ 0.54] × [0.98 ∼ 0.98] × [2.5 ∼ 5.0])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i="0" dirty="0" smtClean="0">
                        <a:latin typeface="Cambria Math" panose="02040503050406030204" pitchFamily="18" charset="0"/>
                      </a:rPr>
                      <m:t>m</m:t>
                    </m:r>
                    <m:sSup>
                      <m:sSupPr>
                        <m:ctrlP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TW" sz="14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classes: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aorta, gallbladder, left kidney, right kidney, liver, pancreas, spleen, stomach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400" b="0" i="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</a:rPr>
                  <a:t>主動脈、膽囊、左腎、右腎、肝臟、胰腺、脾臟、胃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9687FA3-6D74-5172-6428-09F0C2D27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71" y="4984113"/>
                <a:ext cx="7803375" cy="1346331"/>
              </a:xfrm>
              <a:prstGeom prst="rect">
                <a:avLst/>
              </a:prstGeom>
              <a:blipFill>
                <a:blip r:embed="rId4"/>
                <a:stretch>
                  <a:fillRect l="-234" b="-4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45">
            <a:extLst>
              <a:ext uri="{FF2B5EF4-FFF2-40B4-BE49-F238E27FC236}">
                <a16:creationId xmlns:a16="http://schemas.microsoft.com/office/drawing/2014/main" id="{36A03453-DD70-CCE0-E5EF-1378C358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754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4.1 Data Collection and Metric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48CD52-BD73-13D0-9F9D-2325C0ADE67C}"/>
              </a:ext>
            </a:extLst>
          </p:cNvPr>
          <p:cNvSpPr txBox="1"/>
          <p:nvPr/>
        </p:nvSpPr>
        <p:spPr>
          <a:xfrm>
            <a:off x="679361" y="1080692"/>
            <a:ext cx="462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21212"/>
                </a:solidFill>
                <a:effectLst/>
                <a:latin typeface="-apple-system"/>
              </a:rPr>
              <a:t>Hausdorff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C2B6CBA-2B97-4B5B-5908-8BDA32005FBC}"/>
                  </a:ext>
                </a:extLst>
              </p:cNvPr>
              <p:cNvSpPr txBox="1"/>
              <p:nvPr/>
            </p:nvSpPr>
            <p:spPr>
              <a:xfrm>
                <a:off x="1501085" y="2084789"/>
                <a:ext cx="2369623" cy="327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5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az-Cyrl-AZ" sz="1500" b="0" i="1" smtClean="0">
                                  <a:latin typeface="Cambria Math" panose="02040503050406030204" pitchFamily="18" charset="0"/>
                                </a:rPr>
                                <m:t>є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func>
                            <m:func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az-Cyrl-AZ" sz="1500" i="1">
                                      <a:latin typeface="Cambria Math" panose="02040503050406030204" pitchFamily="18" charset="0"/>
                                    </a:rPr>
                                    <m:t>є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C2B6CBA-2B97-4B5B-5908-8BDA32005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085" y="2084789"/>
                <a:ext cx="2369623" cy="327334"/>
              </a:xfrm>
              <a:prstGeom prst="rect">
                <a:avLst/>
              </a:prstGeom>
              <a:blipFill>
                <a:blip r:embed="rId2"/>
                <a:stretch>
                  <a:fillRect l="-1542" r="-231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EB5D471-7AC5-582B-37D9-6232BA2F7272}"/>
                  </a:ext>
                </a:extLst>
              </p:cNvPr>
              <p:cNvSpPr txBox="1"/>
              <p:nvPr/>
            </p:nvSpPr>
            <p:spPr>
              <a:xfrm>
                <a:off x="1726530" y="3049847"/>
                <a:ext cx="3574257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TW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:</a:t>
                </a:r>
                <a:r>
                  <a:rPr lang="zh-TW" altLang="en-US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a</a:t>
                </a:r>
                <a:r>
                  <a:rPr lang="zh-TW" altLang="en-US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與</a:t>
                </a:r>
                <a:r>
                  <a:rPr lang="en-US" altLang="zh-TW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b</a:t>
                </a:r>
                <a:r>
                  <a:rPr lang="zh-TW" altLang="en-US" sz="15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之間得歐式距離</a:t>
                </a:r>
                <a:endParaRPr lang="en-US" sz="15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EB5D471-7AC5-582B-37D9-6232BA2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30" y="3049847"/>
                <a:ext cx="3574257" cy="323165"/>
              </a:xfrm>
              <a:prstGeom prst="rect">
                <a:avLst/>
              </a:prstGeom>
              <a:blipFill>
                <a:blip r:embed="rId3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111A68E-EF81-A160-4CDE-AC2EE94F3146}"/>
                  </a:ext>
                </a:extLst>
              </p:cNvPr>
              <p:cNvSpPr txBox="1"/>
              <p:nvPr/>
            </p:nvSpPr>
            <p:spPr>
              <a:xfrm>
                <a:off x="1501085" y="2514362"/>
                <a:ext cx="2369623" cy="328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5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az-Cyrl-AZ" sz="1500" b="0" i="1" smtClean="0">
                                  <a:latin typeface="Cambria Math" panose="02040503050406030204" pitchFamily="18" charset="0"/>
                                </a:rPr>
                                <m:t>є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func>
                            <m:func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az-Cyrl-AZ" sz="1500" i="1">
                                      <a:latin typeface="Cambria Math" panose="02040503050406030204" pitchFamily="18" charset="0"/>
                                    </a:rPr>
                                    <m:t>є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111A68E-EF81-A160-4CDE-AC2EE94F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085" y="2514362"/>
                <a:ext cx="2369623" cy="328295"/>
              </a:xfrm>
              <a:prstGeom prst="rect">
                <a:avLst/>
              </a:prstGeom>
              <a:blipFill>
                <a:blip r:embed="rId4"/>
                <a:stretch>
                  <a:fillRect l="-1542" r="-23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6237333-12E1-3485-8BC6-C2F1106D0ADA}"/>
                  </a:ext>
                </a:extLst>
              </p:cNvPr>
              <p:cNvSpPr txBox="1"/>
              <p:nvPr/>
            </p:nvSpPr>
            <p:spPr>
              <a:xfrm>
                <a:off x="879955" y="1558293"/>
                <a:ext cx="332422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50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5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6237333-12E1-3485-8BC6-C2F1106D0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" y="1558293"/>
                <a:ext cx="3324225" cy="323165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>
            <a:extLst>
              <a:ext uri="{FF2B5EF4-FFF2-40B4-BE49-F238E27FC236}">
                <a16:creationId xmlns:a16="http://schemas.microsoft.com/office/drawing/2014/main" id="{F260201C-B9F8-E836-A6B8-0D7E4EED4A24}"/>
              </a:ext>
            </a:extLst>
          </p:cNvPr>
          <p:cNvGrpSpPr/>
          <p:nvPr/>
        </p:nvGrpSpPr>
        <p:grpSpPr>
          <a:xfrm>
            <a:off x="5207588" y="1022084"/>
            <a:ext cx="3400508" cy="2339837"/>
            <a:chOff x="5092220" y="989740"/>
            <a:chExt cx="3400508" cy="233983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E72DD78-4CFC-2BD2-44AB-33890BA75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2220" y="989740"/>
              <a:ext cx="3238500" cy="23398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DC34D2BA-37D8-31D8-0FAE-F4D85BF6D2B8}"/>
                    </a:ext>
                  </a:extLst>
                </p:cNvPr>
                <p:cNvSpPr txBox="1"/>
                <p:nvPr/>
              </p:nvSpPr>
              <p:spPr>
                <a:xfrm>
                  <a:off x="8195072" y="1091642"/>
                  <a:ext cx="2976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DC34D2BA-37D8-31D8-0FAE-F4D85BF6D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072" y="1091642"/>
                  <a:ext cx="29765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B7337F46-0DB8-9A1E-5398-EA0C7E8084BA}"/>
                    </a:ext>
                  </a:extLst>
                </p:cNvPr>
                <p:cNvSpPr txBox="1"/>
                <p:nvPr/>
              </p:nvSpPr>
              <p:spPr>
                <a:xfrm>
                  <a:off x="8181892" y="1359072"/>
                  <a:ext cx="2976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B7337F46-0DB8-9A1E-5398-EA0C7E808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892" y="1359072"/>
                  <a:ext cx="29765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3945677-C9E7-95A1-441A-88EFFE1D8489}"/>
                    </a:ext>
                  </a:extLst>
                </p:cNvPr>
                <p:cNvSpPr txBox="1"/>
                <p:nvPr/>
              </p:nvSpPr>
              <p:spPr>
                <a:xfrm>
                  <a:off x="6484941" y="2333217"/>
                  <a:ext cx="1040606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3945677-C9E7-95A1-441A-88EFFE1D8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41" y="2333217"/>
                  <a:ext cx="1040606" cy="2923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B55D2EFE-B933-6B0B-2C6E-7C1FFCBD291C}"/>
                    </a:ext>
                  </a:extLst>
                </p:cNvPr>
                <p:cNvSpPr txBox="1"/>
                <p:nvPr/>
              </p:nvSpPr>
              <p:spPr>
                <a:xfrm>
                  <a:off x="6565106" y="2851190"/>
                  <a:ext cx="583406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B55D2EFE-B933-6B0B-2C6E-7C1FFCBD2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106" y="2851190"/>
                  <a:ext cx="583406" cy="292388"/>
                </a:xfrm>
                <a:prstGeom prst="rect">
                  <a:avLst/>
                </a:prstGeom>
                <a:blipFill>
                  <a:blip r:embed="rId10"/>
                  <a:stretch>
                    <a:fillRect r="-1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14387FE7-3BE5-1A77-65D3-E870936A7265}"/>
                </a:ext>
              </a:extLst>
            </p:cNvPr>
            <p:cNvCxnSpPr>
              <a:cxnSpLocks/>
            </p:cNvCxnSpPr>
            <p:nvPr/>
          </p:nvCxnSpPr>
          <p:spPr>
            <a:xfrm>
              <a:off x="6615113" y="2855119"/>
              <a:ext cx="540543" cy="238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DA06B58D-4317-BFD8-2A49-65172923C6F3}"/>
                </a:ext>
              </a:extLst>
            </p:cNvPr>
            <p:cNvCxnSpPr>
              <a:cxnSpLocks/>
            </p:cNvCxnSpPr>
            <p:nvPr/>
          </p:nvCxnSpPr>
          <p:spPr>
            <a:xfrm>
              <a:off x="6565106" y="2262188"/>
              <a:ext cx="650082" cy="5643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75D63FB-A1F1-C111-165C-326B2776E560}"/>
              </a:ext>
            </a:extLst>
          </p:cNvPr>
          <p:cNvSpPr txBox="1"/>
          <p:nvPr/>
        </p:nvSpPr>
        <p:spPr>
          <a:xfrm>
            <a:off x="4892197" y="3436565"/>
            <a:ext cx="3676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Jack: 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藉由</a:t>
            </a:r>
            <a:r>
              <a:rPr lang="en-US" altLang="zh-TW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contour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之間的距離來判斷</a:t>
            </a:r>
            <a:r>
              <a:rPr lang="en-US" altLang="zh-TW" sz="1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segm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的好壞</a:t>
            </a:r>
            <a:endParaRPr lang="en-US" sz="1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E891613-B7BE-006A-8EB3-B74F419122FF}"/>
              </a:ext>
            </a:extLst>
          </p:cNvPr>
          <p:cNvSpPr txBox="1"/>
          <p:nvPr/>
        </p:nvSpPr>
        <p:spPr>
          <a:xfrm>
            <a:off x="679361" y="3798496"/>
            <a:ext cx="462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121212"/>
                </a:solidFill>
                <a:effectLst/>
                <a:latin typeface="-apple-system"/>
              </a:rPr>
              <a:t>Dice similarity coefficients</a:t>
            </a:r>
            <a:r>
              <a:rPr lang="zh-TW" altLang="en-US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TW" b="1" i="0" dirty="0">
                <a:solidFill>
                  <a:srgbClr val="121212"/>
                </a:solidFill>
                <a:effectLst/>
                <a:latin typeface="-apple-system"/>
              </a:rPr>
              <a:t>(DSC)</a:t>
            </a:r>
            <a:endParaRPr lang="en-US" dirty="0"/>
          </a:p>
        </p:txBody>
      </p:sp>
      <p:pic>
        <p:nvPicPr>
          <p:cNvPr id="1028" name="Picture 4" descr="Evaluation - Grand Challenge">
            <a:extLst>
              <a:ext uri="{FF2B5EF4-FFF2-40B4-BE49-F238E27FC236}">
                <a16:creationId xmlns:a16="http://schemas.microsoft.com/office/drawing/2014/main" id="{F6162EDB-22A9-A435-C371-1848FE8B3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44"/>
          <a:stretch/>
        </p:blipFill>
        <p:spPr bwMode="auto">
          <a:xfrm>
            <a:off x="1172597" y="4451110"/>
            <a:ext cx="922904" cy="21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42E55E4-0EB8-3040-FADB-0037B43F14FE}"/>
                  </a:ext>
                </a:extLst>
              </p:cNvPr>
              <p:cNvSpPr txBox="1"/>
              <p:nvPr/>
            </p:nvSpPr>
            <p:spPr>
              <a:xfrm>
                <a:off x="1927109" y="5222493"/>
                <a:ext cx="1229915" cy="381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3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2×(</m:t>
                          </m:r>
                          <m:r>
                            <m:rPr>
                              <m:sty m:val="p"/>
                            </m:rPr>
                            <a:rPr lang="en-US" altLang="zh-TW" sz="13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hy-AM" altLang="zh-TW" sz="1300" i="1">
                              <a:latin typeface="Cambria Math" panose="02040503050406030204" pitchFamily="18" charset="0"/>
                            </a:rPr>
                            <m:t>Ո</m:t>
                          </m:r>
                          <m:r>
                            <m:rPr>
                              <m:sty m:val="p"/>
                            </m:rPr>
                            <a:rPr lang="en-US" altLang="zh-TW" sz="1300" i="1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13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hy-AM" altLang="zh-TW" sz="1300" i="1">
                              <a:latin typeface="Cambria Math" panose="02040503050406030204" pitchFamily="18" charset="0"/>
                            </a:rPr>
                            <m:t>Ս</m:t>
                          </m:r>
                          <m:r>
                            <m:rPr>
                              <m:sty m:val="p"/>
                            </m:rPr>
                            <a:rPr lang="en-US" altLang="zh-TW" sz="130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42E55E4-0EB8-3040-FADB-0037B43F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9" y="5222493"/>
                <a:ext cx="1229915" cy="381002"/>
              </a:xfrm>
              <a:prstGeom prst="rect">
                <a:avLst/>
              </a:prstGeom>
              <a:blipFill>
                <a:blip r:embed="rId12"/>
                <a:stretch>
                  <a:fillRect t="-32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7A7877EA-B19C-9467-5DE3-4D60E322BC00}"/>
              </a:ext>
            </a:extLst>
          </p:cNvPr>
          <p:cNvSpPr txBox="1"/>
          <p:nvPr/>
        </p:nvSpPr>
        <p:spPr>
          <a:xfrm>
            <a:off x="229873" y="526911"/>
            <a:ext cx="4624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zh-TW" sz="2000" b="1" dirty="0"/>
              <a:t>2)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Metric</a:t>
            </a:r>
          </a:p>
        </p:txBody>
      </p:sp>
      <p:sp>
        <p:nvSpPr>
          <p:cNvPr id="46" name="投影片編號版面配置區 45">
            <a:extLst>
              <a:ext uri="{FF2B5EF4-FFF2-40B4-BE49-F238E27FC236}">
                <a16:creationId xmlns:a16="http://schemas.microsoft.com/office/drawing/2014/main" id="{5A5AED0F-950E-1E5D-6D41-AF5351D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 descr="Evaluation - Grand Challenge">
            <a:extLst>
              <a:ext uri="{FF2B5EF4-FFF2-40B4-BE49-F238E27FC236}">
                <a16:creationId xmlns:a16="http://schemas.microsoft.com/office/drawing/2014/main" id="{FF1A075B-21B6-FF7A-255F-B4B1FE329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/>
          <a:stretch/>
        </p:blipFill>
        <p:spPr bwMode="auto">
          <a:xfrm>
            <a:off x="3041177" y="4669403"/>
            <a:ext cx="2326005" cy="17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7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4.2 Experimental Results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B04931-6734-FBB8-1F87-3DB4051B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B28A0F-8DC4-9568-F802-D0A7D37C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3" y="1863214"/>
            <a:ext cx="6835528" cy="30762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44FEC05-77A9-1AB1-44E3-0FCE33FE4B30}"/>
              </a:ext>
            </a:extLst>
          </p:cNvPr>
          <p:cNvSpPr txBox="1"/>
          <p:nvPr/>
        </p:nvSpPr>
        <p:spPr>
          <a:xfrm>
            <a:off x="769233" y="1222579"/>
            <a:ext cx="6218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Show DSC at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number of shortcut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3-skip model have better performance 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other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413759-412C-5506-8CCA-94C7794B99C0}"/>
              </a:ext>
            </a:extLst>
          </p:cNvPr>
          <p:cNvSpPr txBox="1"/>
          <p:nvPr/>
        </p:nvSpPr>
        <p:spPr>
          <a:xfrm>
            <a:off x="319652" y="812111"/>
            <a:ext cx="56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Compare different number of shortcut (</a:t>
            </a:r>
            <a:r>
              <a:rPr lang="en-US" altLang="zh-TW" b="1" u="sng" dirty="0"/>
              <a:t>Synapse dataset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0255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4.2 Experimental Results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B04931-6734-FBB8-1F87-3DB4051B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27615D-1843-A79B-EBB4-3CF1DD51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27" y="2248987"/>
            <a:ext cx="6999344" cy="11800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066F35-86A8-9664-3C09-FBAC36E3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87" y="3567732"/>
            <a:ext cx="6420221" cy="10240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F859BD-5539-5208-CF4A-F286B78B4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37" y="4697542"/>
            <a:ext cx="6980293" cy="110313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EB294D-3FFD-3D56-025F-356A45FF1A13}"/>
              </a:ext>
            </a:extLst>
          </p:cNvPr>
          <p:cNvSpPr txBox="1"/>
          <p:nvPr/>
        </p:nvSpPr>
        <p:spPr>
          <a:xfrm>
            <a:off x="167263" y="646601"/>
            <a:ext cx="757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Compare different input resolution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patch</a:t>
            </a:r>
            <a:r>
              <a:rPr lang="zh-TW" altLang="en-US" b="1" dirty="0"/>
              <a:t> </a:t>
            </a:r>
            <a:r>
              <a:rPr lang="en-US" altLang="zh-TW" b="1" dirty="0"/>
              <a:t>size</a:t>
            </a:r>
            <a:r>
              <a:rPr lang="zh-TW" altLang="en-US" b="1" dirty="0"/>
              <a:t> </a:t>
            </a:r>
            <a:r>
              <a:rPr lang="en-US" altLang="zh-TW" b="1" dirty="0"/>
              <a:t>(</a:t>
            </a:r>
            <a:r>
              <a:rPr lang="en-US" altLang="zh-TW" b="1" u="sng" dirty="0"/>
              <a:t>Synapse dataset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7D3084-3777-00DD-CD87-32C4500E540F}"/>
              </a:ext>
            </a:extLst>
          </p:cNvPr>
          <p:cNvSpPr txBox="1"/>
          <p:nvPr/>
        </p:nvSpPr>
        <p:spPr>
          <a:xfrm>
            <a:off x="685427" y="1057323"/>
            <a:ext cx="8630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input resolution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get better DSC (Table2)</a:t>
            </a:r>
            <a:endParaRPr lang="en-US" altLang="zh-TW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patch size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(transformer)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get better DSC (Table3)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reason??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Smaller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size D-dim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layers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size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“base model”, otherwise is “large model”,</a:t>
            </a:r>
            <a:b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and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“large model” get better DSC 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(Table4) (more parameter)</a:t>
            </a:r>
            <a:endParaRPr lang="en-US" altLang="zh-TW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8A0E89-4D59-B115-B88C-7F382D25BF73}"/>
              </a:ext>
            </a:extLst>
          </p:cNvPr>
          <p:cNvSpPr/>
          <p:nvPr/>
        </p:nvSpPr>
        <p:spPr>
          <a:xfrm>
            <a:off x="765437" y="3143408"/>
            <a:ext cx="6808843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843C756-6E96-B953-2377-9A484117A282}"/>
              </a:ext>
            </a:extLst>
          </p:cNvPr>
          <p:cNvSpPr/>
          <p:nvPr/>
        </p:nvSpPr>
        <p:spPr>
          <a:xfrm>
            <a:off x="780677" y="4389119"/>
            <a:ext cx="6326878" cy="17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D38CD1-87ED-421B-8308-AA05830ABB8F}"/>
              </a:ext>
            </a:extLst>
          </p:cNvPr>
          <p:cNvSpPr/>
          <p:nvPr/>
        </p:nvSpPr>
        <p:spPr>
          <a:xfrm>
            <a:off x="780676" y="5547359"/>
            <a:ext cx="6858373" cy="17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19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4.2 Experimental Results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B04931-6734-FBB8-1F87-3DB4051B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42C658-CDA5-30F1-5B34-60D72BF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44" y="1260590"/>
            <a:ext cx="6953366" cy="25921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F3B23-E91F-263C-43D9-6A1F27EDA311}"/>
              </a:ext>
            </a:extLst>
          </p:cNvPr>
          <p:cNvSpPr/>
          <p:nvPr/>
        </p:nvSpPr>
        <p:spPr>
          <a:xfrm>
            <a:off x="851492" y="3559677"/>
            <a:ext cx="6756266" cy="1795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BB0315-66F8-FC81-B99E-E73AFCD40008}"/>
              </a:ext>
            </a:extLst>
          </p:cNvPr>
          <p:cNvSpPr txBox="1"/>
          <p:nvPr/>
        </p:nvSpPr>
        <p:spPr>
          <a:xfrm>
            <a:off x="231205" y="746688"/>
            <a:ext cx="546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Compare different model DSC &amp; HD</a:t>
            </a:r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0512B2-CEFB-C962-8B3D-D194377E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4" y="4087439"/>
            <a:ext cx="4948275" cy="15844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A426121-3B37-AC11-F962-4F4DA14FB1FF}"/>
              </a:ext>
            </a:extLst>
          </p:cNvPr>
          <p:cNvSpPr/>
          <p:nvPr/>
        </p:nvSpPr>
        <p:spPr>
          <a:xfrm>
            <a:off x="1782711" y="5389880"/>
            <a:ext cx="2895969" cy="1701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AF981A-70F2-DFEB-AFF0-DDEA31696152}"/>
              </a:ext>
            </a:extLst>
          </p:cNvPr>
          <p:cNvSpPr/>
          <p:nvPr/>
        </p:nvSpPr>
        <p:spPr>
          <a:xfrm>
            <a:off x="3204211" y="1343093"/>
            <a:ext cx="2823210" cy="226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0D3299-847E-4E6E-3E8F-00834ABA5762}"/>
              </a:ext>
            </a:extLst>
          </p:cNvPr>
          <p:cNvSpPr/>
          <p:nvPr/>
        </p:nvSpPr>
        <p:spPr>
          <a:xfrm>
            <a:off x="3219106" y="4163066"/>
            <a:ext cx="1337654" cy="226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943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4.2 Experimental Results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B04931-6734-FBB8-1F87-3DB4051B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D82D26-A970-847F-0C30-5C1FD790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" y="1316005"/>
            <a:ext cx="7017411" cy="50922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7002DA-4FAB-7DB5-3AE0-0B7148EF3205}"/>
              </a:ext>
            </a:extLst>
          </p:cNvPr>
          <p:cNvSpPr txBox="1"/>
          <p:nvPr/>
        </p:nvSpPr>
        <p:spPr>
          <a:xfrm>
            <a:off x="258706" y="857209"/>
            <a:ext cx="546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Compare different model result image</a:t>
            </a:r>
            <a:endParaRPr lang="zh-TW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5D199D-D4FB-E268-5E3F-C2B35D7F47A9}"/>
              </a:ext>
            </a:extLst>
          </p:cNvPr>
          <p:cNvSpPr/>
          <p:nvPr/>
        </p:nvSpPr>
        <p:spPr>
          <a:xfrm>
            <a:off x="1805940" y="1684020"/>
            <a:ext cx="1369060" cy="4337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216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Conclusion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B04931-6734-FBB8-1F87-3DB4051B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744861-EFFD-66D5-FE38-75CFB4B3C018}"/>
              </a:ext>
            </a:extLst>
          </p:cNvPr>
          <p:cNvSpPr txBox="1"/>
          <p:nvPr/>
        </p:nvSpPr>
        <p:spPr>
          <a:xfrm>
            <a:off x="221724" y="561433"/>
            <a:ext cx="866789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TransUNet achieves superior performances than various competing methods, including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CNN-based self-attention methods. </a:t>
            </a:r>
          </a:p>
          <a:p>
            <a:pPr marL="342900" indent="-342900">
              <a:spcBef>
                <a:spcPts val="1200"/>
              </a:spcBef>
              <a:buFontTx/>
              <a:buAutoNum type="arabicParenBoth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TransUNet was proposed, which not only encodes strong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context by treating the image features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sequences but also well utilizes 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CNN features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a u-shaped hybrid architectural design.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90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ysClr val="windowText" lastClr="000000"/>
                </a:solidFill>
              </a:rPr>
              <a:t>R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FC98EB-77F8-F922-DBEB-2264C01F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9F5BA3-A8C6-1B21-C39C-C125F9885E8E}"/>
              </a:ext>
            </a:extLst>
          </p:cNvPr>
          <p:cNvSpPr txBox="1"/>
          <p:nvPr/>
        </p:nvSpPr>
        <p:spPr>
          <a:xfrm>
            <a:off x="92964" y="467511"/>
            <a:ext cx="8898636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1500" dirty="0"/>
              <a:t>Child, R., Gray, S., Radford, A., </a:t>
            </a:r>
            <a:r>
              <a:rPr lang="en-US" altLang="zh-TW" sz="1500" dirty="0" err="1"/>
              <a:t>Sutskever</a:t>
            </a:r>
            <a:r>
              <a:rPr lang="en-US" altLang="zh-TW" sz="1500" dirty="0"/>
              <a:t>, I.: Generating long sequences with sparse transformers. </a:t>
            </a:r>
            <a:r>
              <a:rPr lang="en-US" altLang="zh-TW" sz="1500" dirty="0" err="1"/>
              <a:t>arXiv</a:t>
            </a:r>
            <a:r>
              <a:rPr lang="en-US" altLang="zh-TW" sz="1500" dirty="0"/>
              <a:t> preprint arXiv:1904.10509 (2019) </a:t>
            </a:r>
          </a:p>
          <a:p>
            <a:pPr marL="342900" indent="-342900">
              <a:buAutoNum type="arabicPeriod"/>
            </a:pPr>
            <a:r>
              <a:rPr lang="en-US" altLang="zh-TW" sz="1500" dirty="0"/>
              <a:t>Deng, J., Dong, W., </a:t>
            </a:r>
            <a:r>
              <a:rPr lang="en-US" altLang="zh-TW" sz="1500" dirty="0" err="1"/>
              <a:t>Socher</a:t>
            </a:r>
            <a:r>
              <a:rPr lang="en-US" altLang="zh-TW" sz="1500" dirty="0"/>
              <a:t>, R., Li, L.J., Li, K., Fei-Fei, L.: </a:t>
            </a:r>
            <a:r>
              <a:rPr lang="en-US" altLang="zh-TW" sz="1500" dirty="0" err="1"/>
              <a:t>Imagenet</a:t>
            </a:r>
            <a:r>
              <a:rPr lang="en-US" altLang="zh-TW" sz="1500" dirty="0"/>
              <a:t>: A largescale hierarchical image database. In: 2009 IEEE conference on computer vision and pattern recognition. pp. 248–255. </a:t>
            </a:r>
            <a:r>
              <a:rPr lang="en-US" altLang="zh-TW" sz="1500" dirty="0" err="1"/>
              <a:t>Ieee</a:t>
            </a:r>
            <a:r>
              <a:rPr lang="en-US" altLang="zh-TW" sz="1500" dirty="0"/>
              <a:t> (2009) </a:t>
            </a:r>
          </a:p>
          <a:p>
            <a:pPr marL="342900" indent="-342900">
              <a:buAutoNum type="arabicPeriod"/>
            </a:pPr>
            <a:r>
              <a:rPr lang="en-US" altLang="zh-TW" sz="1500" dirty="0"/>
              <a:t>Devlin, J., Chang, M.W., Lee, K., Toutanova, K.: Bert: Pre-training of deep bidirectional transformers for language understanding. </a:t>
            </a:r>
            <a:r>
              <a:rPr lang="en-US" altLang="zh-TW" sz="1500" dirty="0" err="1"/>
              <a:t>arXiv</a:t>
            </a:r>
            <a:r>
              <a:rPr lang="en-US" altLang="zh-TW" sz="1500" dirty="0"/>
              <a:t> preprint arXiv:1810.04805 (2018) </a:t>
            </a:r>
          </a:p>
          <a:p>
            <a:pPr marL="342900" indent="-342900">
              <a:buAutoNum type="arabicPeriod"/>
            </a:pPr>
            <a:r>
              <a:rPr lang="en-US" altLang="zh-TW" sz="1500" dirty="0" err="1"/>
              <a:t>Dosovitskiy</a:t>
            </a:r>
            <a:r>
              <a:rPr lang="en-US" altLang="zh-TW" sz="1500" dirty="0"/>
              <a:t>, A., Beyer, L., Kolesnikov, A., </a:t>
            </a:r>
            <a:r>
              <a:rPr lang="en-US" altLang="zh-TW" sz="1500" dirty="0" err="1"/>
              <a:t>Weissenborn</a:t>
            </a:r>
            <a:r>
              <a:rPr lang="en-US" altLang="zh-TW" sz="1500" dirty="0"/>
              <a:t>, D., </a:t>
            </a:r>
            <a:r>
              <a:rPr lang="en-US" altLang="zh-TW" sz="1500" dirty="0" err="1"/>
              <a:t>Zhai</a:t>
            </a:r>
            <a:r>
              <a:rPr lang="en-US" altLang="zh-TW" sz="1500" dirty="0"/>
              <a:t>, X., </a:t>
            </a:r>
            <a:r>
              <a:rPr lang="en-US" altLang="zh-TW" sz="1500" dirty="0" err="1"/>
              <a:t>Unterthiner</a:t>
            </a:r>
            <a:r>
              <a:rPr lang="en-US" altLang="zh-TW" sz="1500" dirty="0"/>
              <a:t>, T., </a:t>
            </a:r>
            <a:r>
              <a:rPr lang="en-US" altLang="zh-TW" sz="1500" dirty="0" err="1"/>
              <a:t>Dehghani</a:t>
            </a:r>
            <a:r>
              <a:rPr lang="en-US" altLang="zh-TW" sz="1500" dirty="0"/>
              <a:t>, M., </a:t>
            </a:r>
            <a:r>
              <a:rPr lang="en-US" altLang="zh-TW" sz="1500" dirty="0" err="1"/>
              <a:t>Minderer</a:t>
            </a:r>
            <a:r>
              <a:rPr lang="en-US" altLang="zh-TW" sz="1500" dirty="0"/>
              <a:t>, M., </a:t>
            </a:r>
            <a:r>
              <a:rPr lang="en-US" altLang="zh-TW" sz="1500" dirty="0" err="1"/>
              <a:t>Heigold</a:t>
            </a:r>
            <a:r>
              <a:rPr lang="en-US" altLang="zh-TW" sz="1500" dirty="0"/>
              <a:t>, G., </a:t>
            </a:r>
            <a:r>
              <a:rPr lang="en-US" altLang="zh-TW" sz="1500" dirty="0" err="1"/>
              <a:t>Gelly</a:t>
            </a:r>
            <a:r>
              <a:rPr lang="en-US" altLang="zh-TW" sz="1500" dirty="0"/>
              <a:t>, S., et al.: </a:t>
            </a:r>
            <a:r>
              <a:rPr lang="en-US" altLang="zh-TW" sz="1500" dirty="0">
                <a:solidFill>
                  <a:srgbClr val="FF0000"/>
                </a:solidFill>
              </a:rPr>
              <a:t>An image is worth 16x16 words: Transformers for image recognition at scale. In: ICLR (2021) </a:t>
            </a:r>
          </a:p>
          <a:p>
            <a:pPr marL="342900" indent="-342900">
              <a:buAutoNum type="arabicPeriod"/>
            </a:pPr>
            <a:r>
              <a:rPr lang="en-US" altLang="zh-TW" sz="1500" dirty="0"/>
              <a:t>Fu, S., Lu, Y., Wang, Y., Zhou, Y., Shen, W., Fishman, E., Yuille, A.: Domain adaptive relational reasoning for 3d multi-organ segmentation. In: International Conference on Medical Image Computing and Computer-Assisted Intervention. pp. 656–666. Springer (2020) </a:t>
            </a:r>
          </a:p>
          <a:p>
            <a:pPr marL="342900" indent="-342900">
              <a:buAutoNum type="arabicPeriod"/>
            </a:pPr>
            <a:r>
              <a:rPr lang="en-US" altLang="zh-TW" sz="1500" dirty="0"/>
              <a:t>He, K., Zhang, X., Ren, S., Sun, J.: Deep residual learning for image recognition. In: Proceedings of the IEEE conference on computer vision and pattern recognition. pp. 770–778 (2016) </a:t>
            </a:r>
          </a:p>
          <a:p>
            <a:pPr marL="342900" indent="-342900">
              <a:buAutoNum type="arabicPeriod"/>
            </a:pPr>
            <a:r>
              <a:rPr lang="en-US" altLang="zh-TW" sz="1500" dirty="0"/>
              <a:t>Li, X., Chen, H., Qi, X., Dou, Q., Fu, C.W., Heng, P.A.: H-</a:t>
            </a:r>
            <a:r>
              <a:rPr lang="en-US" altLang="zh-TW" sz="1500" dirty="0" err="1"/>
              <a:t>denseunet</a:t>
            </a:r>
            <a:r>
              <a:rPr lang="en-US" altLang="zh-TW" sz="1500" dirty="0"/>
              <a:t>: hybrid densely connected </a:t>
            </a:r>
            <a:r>
              <a:rPr lang="en-US" altLang="zh-TW" sz="1500" dirty="0" err="1"/>
              <a:t>unet</a:t>
            </a:r>
            <a:r>
              <a:rPr lang="en-US" altLang="zh-TW" sz="1500" dirty="0"/>
              <a:t> for liver and tumor segmentation from </a:t>
            </a:r>
            <a:r>
              <a:rPr lang="en-US" altLang="zh-TW" sz="1500" dirty="0" err="1"/>
              <a:t>ct</a:t>
            </a:r>
            <a:r>
              <a:rPr lang="en-US" altLang="zh-TW" sz="1500" dirty="0"/>
              <a:t> volumes. IEEE transactions on medical imaging 37(12), 2663–2674 (2018)</a:t>
            </a:r>
            <a:r>
              <a:rPr lang="en-US" altLang="zh-TW" sz="1600" dirty="0"/>
              <a:t> 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Long, J., </a:t>
            </a:r>
            <a:r>
              <a:rPr lang="en-US" altLang="zh-TW" sz="1600" dirty="0" err="1"/>
              <a:t>Shelhamer</a:t>
            </a:r>
            <a:r>
              <a:rPr lang="en-US" altLang="zh-TW" sz="1600" dirty="0"/>
              <a:t>, E., Darrell, T.: Fully convolutional networks for semantic segmentation. In: Proceedings of the IEEE conference on computer vision and pattern recognition. pp. 3431–3440 (2015) </a:t>
            </a:r>
          </a:p>
          <a:p>
            <a:pPr marL="342900" indent="-342900">
              <a:buAutoNum type="arabicPeriod"/>
            </a:pPr>
            <a:r>
              <a:rPr lang="en-US" altLang="zh-TW" sz="1600" dirty="0" err="1"/>
              <a:t>Milletari</a:t>
            </a:r>
            <a:r>
              <a:rPr lang="en-US" altLang="zh-TW" sz="1600" dirty="0"/>
              <a:t>, F., </a:t>
            </a:r>
            <a:r>
              <a:rPr lang="en-US" altLang="zh-TW" sz="1600" dirty="0" err="1"/>
              <a:t>Navab</a:t>
            </a:r>
            <a:r>
              <a:rPr lang="en-US" altLang="zh-TW" sz="1600" dirty="0"/>
              <a:t>, N., Ahmadi, S.A.: V-net: Fully convolutional neural networks for volumetric medical image segmentation. In: 3DV (2016) </a:t>
            </a:r>
          </a:p>
          <a:p>
            <a:pPr marL="342900" indent="-342900">
              <a:buAutoNum type="arabicPeriod"/>
            </a:pPr>
            <a:r>
              <a:rPr lang="en-US" altLang="zh-TW" sz="1600" dirty="0" err="1"/>
              <a:t>Oktay</a:t>
            </a:r>
            <a:r>
              <a:rPr lang="en-US" altLang="zh-TW" sz="1600" dirty="0"/>
              <a:t>, O., </a:t>
            </a:r>
            <a:r>
              <a:rPr lang="en-US" altLang="zh-TW" sz="1600" dirty="0" err="1"/>
              <a:t>Schlemper</a:t>
            </a:r>
            <a:r>
              <a:rPr lang="en-US" altLang="zh-TW" sz="1600" dirty="0"/>
              <a:t>, J., </a:t>
            </a:r>
            <a:r>
              <a:rPr lang="en-US" altLang="zh-TW" sz="1600" dirty="0" err="1"/>
              <a:t>Folgoc</a:t>
            </a:r>
            <a:r>
              <a:rPr lang="en-US" altLang="zh-TW" sz="1600" dirty="0"/>
              <a:t>, L.L., Lee, M., Heinrich, M., Misawa, K., Mori, K., McDonagh, S., </a:t>
            </a:r>
            <a:r>
              <a:rPr lang="en-US" altLang="zh-TW" sz="1600" dirty="0" err="1"/>
              <a:t>Hammerla</a:t>
            </a:r>
            <a:r>
              <a:rPr lang="en-US" altLang="zh-TW" sz="1600" dirty="0"/>
              <a:t>, N.Y., </a:t>
            </a:r>
            <a:r>
              <a:rPr lang="en-US" altLang="zh-TW" sz="1600" dirty="0" err="1"/>
              <a:t>Kainz</a:t>
            </a:r>
            <a:r>
              <a:rPr lang="en-US" altLang="zh-TW" sz="1600" dirty="0"/>
              <a:t>, B., et al.: Attention u-net: Learning where to look for the pancreas. MIDL (2018) 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Parmar, N., Vaswani, A., </a:t>
            </a:r>
            <a:r>
              <a:rPr lang="en-US" altLang="zh-TW" sz="1600" dirty="0" err="1"/>
              <a:t>Uszkoreit</a:t>
            </a:r>
            <a:r>
              <a:rPr lang="en-US" altLang="zh-TW" sz="1600" dirty="0"/>
              <a:t>, J., Kaiser, L., </a:t>
            </a:r>
            <a:r>
              <a:rPr lang="en-US" altLang="zh-TW" sz="1600" dirty="0" err="1"/>
              <a:t>Shazeer</a:t>
            </a:r>
            <a:r>
              <a:rPr lang="en-US" altLang="zh-TW" sz="1600" dirty="0"/>
              <a:t>, N., Ku, A., Tran, D.: Image transformer. In: International Conference on Machine Learning. pp. 4055– 4064. PMLR (2018)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5833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381" y="12161"/>
            <a:ext cx="9141620" cy="563000"/>
          </a:xfrm>
        </p:spPr>
        <p:txBody>
          <a:bodyPr>
            <a:noAutofit/>
          </a:bodyPr>
          <a:lstStyle/>
          <a:p>
            <a:pPr marL="446077" indent="-446077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Roadmap: From 2023/04/B to 2023/06/E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1DA9A18-D099-4BF5-B60D-285E6D1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068415"/>
            <a:ext cx="228600" cy="365125"/>
          </a:xfrm>
        </p:spPr>
        <p:txBody>
          <a:bodyPr/>
          <a:lstStyle/>
          <a:p>
            <a:fld id="{61F6F4ED-9B6B-43E6-8994-EFFFA1B26F21}" type="slidenum">
              <a:rPr lang="zh-TW" altLang="en-US" smtClean="0"/>
              <a:t>5</a:t>
            </a:fld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-24887" y="521037"/>
            <a:ext cx="9166507" cy="517939"/>
            <a:chOff x="4314522" y="6178349"/>
            <a:chExt cx="3833266" cy="504056"/>
          </a:xfrm>
        </p:grpSpPr>
        <p:sp>
          <p:nvSpPr>
            <p:cNvPr id="30" name="向右箭號 29"/>
            <p:cNvSpPr/>
            <p:nvPr/>
          </p:nvSpPr>
          <p:spPr>
            <a:xfrm>
              <a:off x="4314522" y="6178349"/>
              <a:ext cx="3833266" cy="504056"/>
            </a:xfrm>
            <a:prstGeom prst="striped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/>
                <a:t>    </a:t>
              </a:r>
              <a:endParaRPr kumimoji="1" lang="zh-TW" altLang="en-US" sz="16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412654" y="6268517"/>
              <a:ext cx="576064" cy="32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2023</a:t>
              </a:r>
              <a:endParaRPr lang="zh-TW" altLang="en-US" sz="1600" dirty="0"/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6061360" y="631259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H="1">
              <a:off x="5090830" y="6304586"/>
              <a:ext cx="3376" cy="2612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039905" y="6304404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8021264" y="6333568"/>
              <a:ext cx="0" cy="216024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5518607" y="62768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04</a:t>
              </a:r>
              <a:endParaRPr kumimoji="1" lang="zh-TW" altLang="en-US" sz="16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6461808" y="6285140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05</a:t>
              </a:r>
              <a:endParaRPr kumimoji="1" lang="zh-TW" altLang="en-US" sz="16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447909" y="6268517"/>
              <a:ext cx="164369" cy="32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/>
                <a:t>06</a:t>
              </a:r>
              <a:endParaRPr kumimoji="1" lang="zh-TW" altLang="en-US" sz="1600" dirty="0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A72E5EDC-418C-4766-A5F5-4205153504B0}"/>
              </a:ext>
            </a:extLst>
          </p:cNvPr>
          <p:cNvSpPr/>
          <p:nvPr/>
        </p:nvSpPr>
        <p:spPr>
          <a:xfrm>
            <a:off x="7208691" y="-109417"/>
            <a:ext cx="2057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-Note: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Black: Done</a:t>
            </a:r>
          </a:p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Red: On-going</a:t>
            </a:r>
          </a:p>
          <a:p>
            <a:r>
              <a:rPr lang="en-US" altLang="zh-TW" sz="1200" dirty="0">
                <a:ln w="0"/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Light Blue: Future work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58574" y="1016408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Paper Study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50">
            <a:extLst>
              <a:ext uri="{FF2B5EF4-FFF2-40B4-BE49-F238E27FC236}">
                <a16:creationId xmlns:a16="http://schemas.microsoft.com/office/drawing/2014/main" id="{9EE0B4F7-00DD-4D2A-9A3A-066F029062DD}"/>
              </a:ext>
            </a:extLst>
          </p:cNvPr>
          <p:cNvSpPr/>
          <p:nvPr/>
        </p:nvSpPr>
        <p:spPr>
          <a:xfrm>
            <a:off x="60351" y="2241649"/>
            <a:ext cx="1764857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Experiment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50">
            <a:extLst>
              <a:ext uri="{FF2B5EF4-FFF2-40B4-BE49-F238E27FC236}">
                <a16:creationId xmlns:a16="http://schemas.microsoft.com/office/drawing/2014/main" id="{E8426582-BDEA-7774-2636-EA7E70AFB566}"/>
              </a:ext>
            </a:extLst>
          </p:cNvPr>
          <p:cNvSpPr/>
          <p:nvPr/>
        </p:nvSpPr>
        <p:spPr>
          <a:xfrm>
            <a:off x="1939192" y="2243603"/>
            <a:ext cx="2213144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Lung Nodule Detection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F8A1D3C0-DDF7-B8AB-170A-449E6855B22E}"/>
              </a:ext>
            </a:extLst>
          </p:cNvPr>
          <p:cNvSpPr/>
          <p:nvPr/>
        </p:nvSpPr>
        <p:spPr>
          <a:xfrm>
            <a:off x="1939191" y="2887011"/>
            <a:ext cx="309055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2.1) 04/B ~ 04/E: Coding</a:t>
            </a:r>
            <a:r>
              <a:rPr lang="zh-TW" altLang="en-US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(3D</a:t>
            </a:r>
            <a:r>
              <a:rPr lang="zh-TW" altLang="en-US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TW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000" dirty="0"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cs typeface="Times New Roman" panose="02020603050405020304" pitchFamily="18" charset="0"/>
              </a:rPr>
              <a:t> </a:t>
            </a:r>
            <a:endParaRPr lang="en-US" altLang="zh-TW" sz="10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000" dirty="0">
                <a:cs typeface="Times New Roman" panose="02020603050405020304" pitchFamily="18" charset="0"/>
              </a:rPr>
              <a:t>	 Proj_Dl_Bme_Segm_UNet3d_Attent_LgNd_FpRd</a:t>
            </a:r>
          </a:p>
        </p:txBody>
      </p:sp>
      <p:sp>
        <p:nvSpPr>
          <p:cNvPr id="8" name="圓角矩形 50">
            <a:extLst>
              <a:ext uri="{FF2B5EF4-FFF2-40B4-BE49-F238E27FC236}">
                <a16:creationId xmlns:a16="http://schemas.microsoft.com/office/drawing/2014/main" id="{7D95149C-42F7-CE9C-0716-26809B9F3416}"/>
              </a:ext>
            </a:extLst>
          </p:cNvPr>
          <p:cNvSpPr/>
          <p:nvPr/>
        </p:nvSpPr>
        <p:spPr>
          <a:xfrm>
            <a:off x="1939192" y="3833976"/>
            <a:ext cx="1460832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Support Doctor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92132D35-12E3-9305-EFDC-79C653730D12}"/>
              </a:ext>
            </a:extLst>
          </p:cNvPr>
          <p:cNvSpPr/>
          <p:nvPr/>
        </p:nvSpPr>
        <p:spPr>
          <a:xfrm>
            <a:off x="1939191" y="4466752"/>
            <a:ext cx="316429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2.2) 04/B ~ 04/M: Data pre-processing</a:t>
            </a:r>
            <a:r>
              <a:rPr lang="en-US" altLang="zh-TW" sz="1000" dirty="0"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cs typeface="Times New Roman" panose="02020603050405020304" pitchFamily="18" charset="0"/>
              </a:rPr>
              <a:t> </a:t>
            </a:r>
            <a:endParaRPr lang="en-US" altLang="zh-TW" sz="1000" dirty="0"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000" dirty="0">
                <a:cs typeface="Times New Roman" panose="02020603050405020304" pitchFamily="18" charset="0"/>
              </a:rPr>
              <a:t>	 Classify far &amp; close, Data Augmentation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11D152-FB9E-834F-8599-FB2E4BA4821F}"/>
              </a:ext>
            </a:extLst>
          </p:cNvPr>
          <p:cNvSpPr txBox="1"/>
          <p:nvPr/>
        </p:nvSpPr>
        <p:spPr>
          <a:xfrm>
            <a:off x="45639" y="4854508"/>
            <a:ext cx="5887507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</a:rPr>
              <a:t>Contribution</a:t>
            </a:r>
            <a:endParaRPr lang="en-US" altLang="zh-TW" sz="120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zh-TW" sz="1200" dirty="0"/>
              <a:t>Panel Alignment System with UVW Platform (</a:t>
            </a:r>
            <a:r>
              <a:rPr lang="zh-TW" altLang="en-US" sz="1200" dirty="0"/>
              <a:t>寫論文，但不報</a:t>
            </a:r>
            <a:r>
              <a:rPr lang="en-US" altLang="zh-TW" sz="1200" dirty="0"/>
              <a:t>)</a:t>
            </a:r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Find extreme corner point</a:t>
            </a:r>
            <a:r>
              <a:rPr lang="zh-TW" altLang="en-US" sz="1200" dirty="0"/>
              <a:t> </a:t>
            </a:r>
            <a:r>
              <a:rPr lang="en-US" altLang="zh-TW" sz="1200" dirty="0"/>
              <a:t>using </a:t>
            </a:r>
            <a:r>
              <a:rPr lang="en-US" altLang="zh-TW" sz="1200" dirty="0">
                <a:solidFill>
                  <a:srgbClr val="FF0000"/>
                </a:solidFill>
              </a:rPr>
              <a:t>computer vision</a:t>
            </a:r>
            <a:r>
              <a:rPr lang="en-US" altLang="zh-TW" sz="1200" dirty="0"/>
              <a:t> technology (</a:t>
            </a:r>
            <a:r>
              <a:rPr lang="en-US" altLang="zh-TW" sz="1200" dirty="0">
                <a:solidFill>
                  <a:srgbClr val="FF0000"/>
                </a:solidFill>
              </a:rPr>
              <a:t>OpenCV</a:t>
            </a:r>
            <a:r>
              <a:rPr lang="en-US" altLang="zh-TW" sz="1200" dirty="0"/>
              <a:t>)</a:t>
            </a:r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Implement </a:t>
            </a:r>
            <a:r>
              <a:rPr lang="en-US" altLang="zh-TW" sz="1200" dirty="0">
                <a:solidFill>
                  <a:srgbClr val="FF0000"/>
                </a:solidFill>
              </a:rPr>
              <a:t>C++ program </a:t>
            </a:r>
            <a:r>
              <a:rPr lang="en-US" altLang="zh-TW" sz="1200" dirty="0"/>
              <a:t>on </a:t>
            </a:r>
            <a:r>
              <a:rPr lang="en-US" altLang="zh-TW" sz="1200" dirty="0">
                <a:solidFill>
                  <a:srgbClr val="FF0000"/>
                </a:solidFill>
              </a:rPr>
              <a:t>“Nvidia Jetson Xavier” </a:t>
            </a:r>
            <a:r>
              <a:rPr lang="en-US" altLang="zh-TW" sz="1200" dirty="0"/>
              <a:t>and</a:t>
            </a:r>
            <a:r>
              <a:rPr lang="en-US" altLang="zh-TW" sz="1200" dirty="0">
                <a:solidFill>
                  <a:srgbClr val="FF0000"/>
                </a:solidFill>
              </a:rPr>
              <a:t> “Tiger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Lake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i3”</a:t>
            </a:r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Optimal program running time using </a:t>
            </a:r>
            <a:r>
              <a:rPr lang="en-US" altLang="zh-TW" sz="1200" dirty="0" err="1">
                <a:solidFill>
                  <a:srgbClr val="FF0000"/>
                </a:solidFill>
              </a:rPr>
              <a:t>MultiThread</a:t>
            </a:r>
            <a:endParaRPr lang="en-US" altLang="zh-TW" sz="1200" dirty="0">
              <a:solidFill>
                <a:srgbClr val="FF0000"/>
              </a:solidFill>
            </a:endParaRPr>
          </a:p>
          <a:p>
            <a:pPr lvl="1"/>
            <a:endParaRPr lang="en-US" altLang="zh-TW" sz="1200" dirty="0"/>
          </a:p>
          <a:p>
            <a:pPr marL="228600" indent="-228600">
              <a:buFont typeface="+mj-lt"/>
              <a:buAutoNum type="arabicParenR"/>
            </a:pPr>
            <a:r>
              <a:rPr lang="en-US" altLang="zh-TW" sz="1200" dirty="0"/>
              <a:t>Lung Nodule Segmentation using 3d attention </a:t>
            </a:r>
            <a:r>
              <a:rPr lang="en-US" altLang="zh-TW" sz="1200" dirty="0" err="1"/>
              <a:t>Unet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寫論文</a:t>
            </a:r>
            <a:r>
              <a:rPr lang="en-US" altLang="zh-TW" sz="1200" dirty="0"/>
              <a:t>+</a:t>
            </a:r>
            <a:r>
              <a:rPr lang="zh-TW" altLang="en-US" sz="1200" dirty="0"/>
              <a:t>報告</a:t>
            </a:r>
            <a:r>
              <a:rPr lang="en-US" altLang="zh-TW" sz="1200" dirty="0"/>
              <a:t>)</a:t>
            </a:r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Add </a:t>
            </a:r>
            <a:r>
              <a:rPr lang="en-US" altLang="zh-TW" sz="1200" dirty="0">
                <a:solidFill>
                  <a:srgbClr val="FF0000"/>
                </a:solidFill>
              </a:rPr>
              <a:t>attention gate </a:t>
            </a:r>
            <a:r>
              <a:rPr lang="en-US" altLang="zh-TW" sz="1200" dirty="0"/>
              <a:t>module</a:t>
            </a:r>
            <a:r>
              <a:rPr lang="zh-TW" altLang="en-US" sz="1200" dirty="0"/>
              <a:t> </a:t>
            </a:r>
            <a:r>
              <a:rPr lang="en-US" altLang="zh-TW" sz="1200" dirty="0"/>
              <a:t>and </a:t>
            </a:r>
            <a:r>
              <a:rPr lang="en-US" altLang="zh-TW" sz="1200" dirty="0">
                <a:solidFill>
                  <a:srgbClr val="FF0000"/>
                </a:solidFill>
              </a:rPr>
              <a:t>residual </a:t>
            </a:r>
            <a:r>
              <a:rPr lang="en-US" altLang="zh-TW" sz="1200" dirty="0"/>
              <a:t>mechanism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/>
              <a:t>to 3d </a:t>
            </a:r>
            <a:r>
              <a:rPr lang="en-US" altLang="zh-TW" sz="1200" dirty="0" err="1"/>
              <a:t>UNet</a:t>
            </a:r>
            <a:endParaRPr lang="en-US" altLang="zh-TW" sz="1200" dirty="0"/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Segment </a:t>
            </a:r>
            <a:r>
              <a:rPr lang="en-US" altLang="zh-TW" sz="1200" dirty="0">
                <a:solidFill>
                  <a:srgbClr val="FF0000"/>
                </a:solidFill>
              </a:rPr>
              <a:t>3d nodule sphere </a:t>
            </a:r>
            <a:r>
              <a:rPr lang="en-US" altLang="zh-TW" sz="1200" dirty="0"/>
              <a:t>from LDCT image</a:t>
            </a:r>
          </a:p>
          <a:p>
            <a:pPr marL="446088" lvl="1" indent="-177800">
              <a:buFont typeface="+mj-lt"/>
              <a:buAutoNum type="alphaLcPeriod"/>
            </a:pPr>
            <a:r>
              <a:rPr lang="en-US" altLang="zh-TW" sz="1200" dirty="0"/>
              <a:t>Get more </a:t>
            </a:r>
            <a:r>
              <a:rPr lang="en-US" altLang="zh-TW" sz="1200" dirty="0">
                <a:solidFill>
                  <a:srgbClr val="FF0000"/>
                </a:solidFill>
              </a:rPr>
              <a:t>truth positive nodule (recall) </a:t>
            </a:r>
            <a:r>
              <a:rPr lang="en-US" altLang="zh-TW" sz="1200" dirty="0"/>
              <a:t>from LDCT image using 3d attention </a:t>
            </a:r>
            <a:r>
              <a:rPr lang="en-US" altLang="zh-TW" sz="1200" dirty="0" err="1"/>
              <a:t>UNet</a:t>
            </a:r>
            <a:endParaRPr lang="en-US" altLang="zh-TW" sz="1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98255A-C462-5937-E472-C1EB64B4A7B0}"/>
              </a:ext>
            </a:extLst>
          </p:cNvPr>
          <p:cNvSpPr txBox="1"/>
          <p:nvPr/>
        </p:nvSpPr>
        <p:spPr>
          <a:xfrm>
            <a:off x="2205927" y="3221203"/>
            <a:ext cx="3230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/>
              <a:t>2.1.0:</a:t>
            </a:r>
            <a:r>
              <a:rPr lang="zh-TW" altLang="en-US" sz="1000" dirty="0"/>
              <a:t> </a:t>
            </a:r>
            <a:r>
              <a:rPr lang="en-US" altLang="zh-TW" sz="1000" dirty="0"/>
              <a:t>FROC</a:t>
            </a:r>
            <a:r>
              <a:rPr lang="zh-TW" altLang="en-US" sz="1000" dirty="0"/>
              <a:t> </a:t>
            </a:r>
            <a:r>
              <a:rPr lang="en-US" altLang="zh-TW" sz="1000" dirty="0"/>
              <a:t>Curve</a:t>
            </a:r>
            <a:r>
              <a:rPr lang="zh-TW" altLang="en-US" sz="1000" dirty="0"/>
              <a:t>、</a:t>
            </a:r>
            <a:r>
              <a:rPr lang="en-US" altLang="zh-TW" sz="1000" dirty="0"/>
              <a:t>Data Augmentation =&gt; Precision</a:t>
            </a:r>
            <a:r>
              <a:rPr lang="zh-TW" altLang="en-US" sz="1000" dirty="0"/>
              <a:t>上升</a:t>
            </a:r>
            <a:endParaRPr lang="en-US" altLang="zh-TW" sz="1000" dirty="0"/>
          </a:p>
          <a:p>
            <a:r>
              <a:rPr lang="en-US" altLang="zh-TW" sz="1000" dirty="0"/>
              <a:t>2.1.1: Training Missing &amp; FP Table</a:t>
            </a:r>
          </a:p>
          <a:p>
            <a:r>
              <a:rPr lang="en-US" altLang="zh-TW" sz="1000" dirty="0"/>
              <a:t>2.1.2: Appendix PPT</a:t>
            </a:r>
          </a:p>
        </p:txBody>
      </p:sp>
      <p:sp>
        <p:nvSpPr>
          <p:cNvPr id="3" name="圓角矩形 50">
            <a:extLst>
              <a:ext uri="{FF2B5EF4-FFF2-40B4-BE49-F238E27FC236}">
                <a16:creationId xmlns:a16="http://schemas.microsoft.com/office/drawing/2014/main" id="{95F5EC8F-446C-5EA3-0A76-78F1CD7D8FAD}"/>
              </a:ext>
            </a:extLst>
          </p:cNvPr>
          <p:cNvSpPr/>
          <p:nvPr/>
        </p:nvSpPr>
        <p:spPr>
          <a:xfrm>
            <a:off x="4196520" y="978078"/>
            <a:ext cx="2340000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Papers R</a:t>
            </a:r>
            <a:r>
              <a:rPr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elated to </a:t>
            </a:r>
            <a:r>
              <a:rPr kumimoji="1"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F76587F3-58F0-B259-A4A1-09952023ECD4}"/>
              </a:ext>
            </a:extLst>
          </p:cNvPr>
          <p:cNvSpPr/>
          <p:nvPr/>
        </p:nvSpPr>
        <p:spPr>
          <a:xfrm>
            <a:off x="4152335" y="1627135"/>
            <a:ext cx="4980849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2.1) 05/B ~ 05/M: Paper9</a:t>
            </a:r>
            <a:r>
              <a:rPr lang="en-US" altLang="zh-TW" sz="1000" dirty="0"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cs typeface="Times New Roman" panose="02020603050405020304" pitchFamily="18" charset="0"/>
              </a:rPr>
              <a:t>	 Dl_Bme_Segm_TransUNet_ViT_arXiv2021</a:t>
            </a:r>
          </a:p>
        </p:txBody>
      </p:sp>
      <p:pic>
        <p:nvPicPr>
          <p:cNvPr id="13" name="圖片 12" descr="一張含有 室內, 喇叭 的圖片&#10;&#10;自動產生的描述">
            <a:extLst>
              <a:ext uri="{FF2B5EF4-FFF2-40B4-BE49-F238E27FC236}">
                <a16:creationId xmlns:a16="http://schemas.microsoft.com/office/drawing/2014/main" id="{B9E58B9D-4744-E4A8-EB69-F335FF01B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1" t="54848" r="45092" b="10548"/>
          <a:stretch/>
        </p:blipFill>
        <p:spPr>
          <a:xfrm>
            <a:off x="5309400" y="5076054"/>
            <a:ext cx="623747" cy="60963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2A8E78E-A65F-7453-3C03-E40F2B7143BA}"/>
              </a:ext>
            </a:extLst>
          </p:cNvPr>
          <p:cNvSpPr/>
          <p:nvPr/>
        </p:nvSpPr>
        <p:spPr>
          <a:xfrm>
            <a:off x="61518" y="4885286"/>
            <a:ext cx="5957215" cy="193899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50">
            <a:extLst>
              <a:ext uri="{FF2B5EF4-FFF2-40B4-BE49-F238E27FC236}">
                <a16:creationId xmlns:a16="http://schemas.microsoft.com/office/drawing/2014/main" id="{9718594B-0952-7B3A-F167-6D814691BF60}"/>
              </a:ext>
            </a:extLst>
          </p:cNvPr>
          <p:cNvSpPr/>
          <p:nvPr/>
        </p:nvSpPr>
        <p:spPr>
          <a:xfrm>
            <a:off x="6492334" y="2238531"/>
            <a:ext cx="2213144" cy="6255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Lung Nodule Detection</a:t>
            </a:r>
            <a:endParaRPr kumimoji="1"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A11A61DD-C5BC-11DF-41C0-58518AC3C201}"/>
              </a:ext>
            </a:extLst>
          </p:cNvPr>
          <p:cNvSpPr/>
          <p:nvPr/>
        </p:nvSpPr>
        <p:spPr>
          <a:xfrm>
            <a:off x="6394832" y="2915381"/>
            <a:ext cx="309055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2.1) 06/B ~ 06/E: Coding (3D </a:t>
            </a:r>
            <a:r>
              <a:rPr lang="en-US" altLang="zh-TW" sz="1000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TW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Transformer)</a:t>
            </a:r>
            <a:r>
              <a:rPr lang="en-US" altLang="zh-TW" sz="1000" dirty="0">
                <a:solidFill>
                  <a:srgbClr val="FF0000"/>
                </a:solidFill>
                <a:cs typeface="Times New Roman" panose="02020603050405020304" pitchFamily="18" charset="0"/>
              </a:rPr>
              <a:t>:</a:t>
            </a:r>
            <a:r>
              <a:rPr lang="zh-TW" altLang="en-US" sz="10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TW" sz="10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30188" indent="-230188"/>
            <a:r>
              <a:rPr lang="en-US" altLang="zh-TW" sz="1000" dirty="0">
                <a:solidFill>
                  <a:srgbClr val="FF0000"/>
                </a:solidFill>
                <a:cs typeface="Times New Roman" panose="02020603050405020304" pitchFamily="18" charset="0"/>
              </a:rPr>
              <a:t>	 Proj_Dl_Bme_Segm_UNet3d_Attent_LgNd_FpRd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5DF72B-378F-39F2-98FC-CE69B467A75D}"/>
              </a:ext>
            </a:extLst>
          </p:cNvPr>
          <p:cNvSpPr txBox="1"/>
          <p:nvPr/>
        </p:nvSpPr>
        <p:spPr>
          <a:xfrm>
            <a:off x="6642759" y="3274337"/>
            <a:ext cx="3230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2.1.0:</a:t>
            </a:r>
            <a:r>
              <a:rPr lang="zh-TW" altLang="en-US" sz="1000" dirty="0">
                <a:solidFill>
                  <a:srgbClr val="FF0000"/>
                </a:solidFill>
              </a:rPr>
              <a:t> 預計要做的</a:t>
            </a:r>
            <a:r>
              <a:rPr lang="en-US" altLang="zh-TW" sz="1000" dirty="0">
                <a:solidFill>
                  <a:srgbClr val="FF0000"/>
                </a:solidFill>
              </a:rPr>
              <a:t>Transformer Network</a:t>
            </a:r>
          </a:p>
          <a:p>
            <a:r>
              <a:rPr lang="en-US" altLang="zh-TW" sz="1000" dirty="0">
                <a:solidFill>
                  <a:srgbClr val="FF0000"/>
                </a:solidFill>
              </a:rPr>
              <a:t>2.1.1: </a:t>
            </a:r>
            <a:r>
              <a:rPr lang="zh-TW" altLang="en-US" sz="1000" dirty="0">
                <a:solidFill>
                  <a:srgbClr val="FF0000"/>
                </a:solidFill>
              </a:rPr>
              <a:t>比較加入</a:t>
            </a:r>
            <a:r>
              <a:rPr lang="en-US" altLang="zh-TW" sz="1000" dirty="0">
                <a:solidFill>
                  <a:srgbClr val="FF0000"/>
                </a:solidFill>
              </a:rPr>
              <a:t>Transformer</a:t>
            </a:r>
            <a:r>
              <a:rPr lang="zh-TW" altLang="en-US" sz="1000" dirty="0">
                <a:solidFill>
                  <a:srgbClr val="FF0000"/>
                </a:solidFill>
              </a:rPr>
              <a:t>前後的結果</a:t>
            </a:r>
            <a:endParaRPr lang="en-US" altLang="zh-TW" sz="1000" dirty="0">
              <a:solidFill>
                <a:srgbClr val="FF0000"/>
              </a:solidFill>
            </a:endParaRPr>
          </a:p>
          <a:p>
            <a:r>
              <a:rPr lang="en-US" altLang="zh-TW" sz="1000" dirty="0">
                <a:solidFill>
                  <a:srgbClr val="FF0000"/>
                </a:solidFill>
              </a:rPr>
              <a:t>2.1.2: </a:t>
            </a:r>
            <a:r>
              <a:rPr lang="zh-TW" altLang="en-US" sz="1000" dirty="0">
                <a:solidFill>
                  <a:srgbClr val="FF0000"/>
                </a:solidFill>
              </a:rPr>
              <a:t>口試</a:t>
            </a:r>
            <a:r>
              <a:rPr lang="en-US" altLang="zh-TW" sz="1000" dirty="0">
                <a:solidFill>
                  <a:srgbClr val="FF0000"/>
                </a:solidFill>
              </a:rPr>
              <a:t>PPT</a:t>
            </a:r>
            <a:r>
              <a:rPr lang="zh-TW" altLang="en-US" sz="1000" dirty="0">
                <a:solidFill>
                  <a:srgbClr val="FF0000"/>
                </a:solidFill>
              </a:rPr>
              <a:t> </a:t>
            </a:r>
            <a:r>
              <a:rPr lang="en-US" altLang="zh-TW" sz="1000" dirty="0">
                <a:solidFill>
                  <a:srgbClr val="FF0000"/>
                </a:solidFill>
              </a:rPr>
              <a:t>(Ch3</a:t>
            </a:r>
            <a:r>
              <a:rPr lang="zh-TW" altLang="en-US" sz="1000" dirty="0">
                <a:solidFill>
                  <a:srgbClr val="FF0000"/>
                </a:solidFill>
              </a:rPr>
              <a:t>、</a:t>
            </a:r>
            <a:r>
              <a:rPr lang="en-US" altLang="zh-TW" sz="1000" dirty="0">
                <a:solidFill>
                  <a:srgbClr val="FF0000"/>
                </a:solidFill>
              </a:rPr>
              <a:t>Ch4</a:t>
            </a:r>
            <a:r>
              <a:rPr lang="zh-TW" altLang="en-US" sz="1000" dirty="0">
                <a:solidFill>
                  <a:srgbClr val="FF0000"/>
                </a:solidFill>
              </a:rPr>
              <a:t>、</a:t>
            </a:r>
            <a:r>
              <a:rPr lang="en-US" altLang="zh-TW" sz="1000" dirty="0">
                <a:solidFill>
                  <a:srgbClr val="FF0000"/>
                </a:solidFill>
              </a:rPr>
              <a:t>Ch5</a:t>
            </a:r>
            <a:r>
              <a:rPr lang="zh-TW" altLang="en-US" sz="1000" dirty="0">
                <a:solidFill>
                  <a:srgbClr val="FF0000"/>
                </a:solidFill>
              </a:rPr>
              <a:t>重點</a:t>
            </a:r>
            <a:r>
              <a:rPr lang="en-US" altLang="zh-TW" sz="10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335085C-38DA-9130-64CE-F8FD9270289D}"/>
              </a:ext>
            </a:extLst>
          </p:cNvPr>
          <p:cNvSpPr/>
          <p:nvPr/>
        </p:nvSpPr>
        <p:spPr>
          <a:xfrm>
            <a:off x="4296212" y="1785328"/>
            <a:ext cx="6801279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altLang="zh-TW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2.1.0  </a:t>
            </a:r>
            <a:r>
              <a:rPr lang="zh-TW" altLang="en-US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</a:t>
            </a:r>
            <a:r>
              <a:rPr lang="en-US" altLang="zh-TW" sz="1000" dirty="0" err="1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</a:t>
            </a:r>
            <a:r>
              <a:rPr lang="zh-TW" altLang="en-US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相關的</a:t>
            </a:r>
            <a:r>
              <a:rPr lang="en-US" altLang="zh-TW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(Ex. </a:t>
            </a:r>
            <a:r>
              <a:rPr lang="en-US" altLang="zh-TW" sz="1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Dl_Bme_Segm_Swin-Unet_Unet</a:t>
            </a:r>
            <a:r>
              <a:rPr lang="en-US" altLang="zh-TW" sz="10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</a:p>
          <a:p>
            <a:pPr marL="230188" indent="-230188"/>
            <a:r>
              <a:rPr lang="en-US" altLang="zh-TW" sz="1000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             like_Pure_Transformer_for_Medical_Image_ECCV2021</a:t>
            </a:r>
            <a:r>
              <a:rPr lang="en-US" altLang="zh-TW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sz="1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0D4690-5D0A-6165-D2A7-CCCF9BEED3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ysClr val="windowText" lastClr="000000"/>
                </a:solidFill>
              </a:rPr>
              <a:t>R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FC98EB-77F8-F922-DBEB-2264C01F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86C735-E00E-627F-DE11-B5AC5146FD15}"/>
              </a:ext>
            </a:extLst>
          </p:cNvPr>
          <p:cNvSpPr txBox="1"/>
          <p:nvPr/>
        </p:nvSpPr>
        <p:spPr>
          <a:xfrm>
            <a:off x="60960" y="447041"/>
            <a:ext cx="886358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 err="1"/>
              <a:t>Ronneberger</a:t>
            </a:r>
            <a:r>
              <a:rPr lang="en-US" altLang="zh-TW" sz="1500" dirty="0"/>
              <a:t>, O., Fischer, P., </a:t>
            </a:r>
            <a:r>
              <a:rPr lang="en-US" altLang="zh-TW" sz="1500" dirty="0" err="1"/>
              <a:t>Brox</a:t>
            </a:r>
            <a:r>
              <a:rPr lang="en-US" altLang="zh-TW" sz="1500" dirty="0"/>
              <a:t>, T.: U-net: Convolutional networks for biomedical image segmentation. In: International Conference on Medical image computing and computer-assisted intervention. pp. 234–241. Springer (2015)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 err="1"/>
              <a:t>Schlemper</a:t>
            </a:r>
            <a:r>
              <a:rPr lang="en-US" altLang="zh-TW" sz="1500" dirty="0"/>
              <a:t>, J., </a:t>
            </a:r>
            <a:r>
              <a:rPr lang="en-US" altLang="zh-TW" sz="1500" dirty="0" err="1"/>
              <a:t>Oktay</a:t>
            </a:r>
            <a:r>
              <a:rPr lang="en-US" altLang="zh-TW" sz="1500" dirty="0"/>
              <a:t>, O., </a:t>
            </a:r>
            <a:r>
              <a:rPr lang="en-US" altLang="zh-TW" sz="1500" dirty="0" err="1"/>
              <a:t>Schaap</a:t>
            </a:r>
            <a:r>
              <a:rPr lang="en-US" altLang="zh-TW" sz="1500" dirty="0"/>
              <a:t>, M., Heinrich, M., </a:t>
            </a:r>
            <a:r>
              <a:rPr lang="en-US" altLang="zh-TW" sz="1500" dirty="0" err="1"/>
              <a:t>Kainz</a:t>
            </a:r>
            <a:r>
              <a:rPr lang="en-US" altLang="zh-TW" sz="1500" dirty="0"/>
              <a:t>, B., </a:t>
            </a:r>
            <a:r>
              <a:rPr lang="en-US" altLang="zh-TW" sz="1500" dirty="0" err="1"/>
              <a:t>Glocker</a:t>
            </a:r>
            <a:r>
              <a:rPr lang="en-US" altLang="zh-TW" sz="1500" dirty="0"/>
              <a:t>, B., </a:t>
            </a:r>
            <a:r>
              <a:rPr lang="en-US" altLang="zh-TW" sz="1500" dirty="0" err="1"/>
              <a:t>Rueckert</a:t>
            </a:r>
            <a:r>
              <a:rPr lang="en-US" altLang="zh-TW" sz="1500" dirty="0"/>
              <a:t>, D.: Attention gated networks: Learning to leverage salient regions in medical images. Medical image analysis 53, 197–207 (2019)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Vaswani, A., </a:t>
            </a:r>
            <a:r>
              <a:rPr lang="en-US" altLang="zh-TW" sz="1500" dirty="0" err="1"/>
              <a:t>Shazeer</a:t>
            </a:r>
            <a:r>
              <a:rPr lang="en-US" altLang="zh-TW" sz="1500" dirty="0"/>
              <a:t>, N., Parmar, N., </a:t>
            </a:r>
            <a:r>
              <a:rPr lang="en-US" altLang="zh-TW" sz="1500" dirty="0" err="1"/>
              <a:t>Uszkoreit</a:t>
            </a:r>
            <a:r>
              <a:rPr lang="en-US" altLang="zh-TW" sz="1500" dirty="0"/>
              <a:t>, J., Jones, L., Gomez, A.N., Kaiser, L., </a:t>
            </a:r>
            <a:r>
              <a:rPr lang="en-US" altLang="zh-TW" sz="1500" dirty="0" err="1"/>
              <a:t>Polosukhin</a:t>
            </a:r>
            <a:r>
              <a:rPr lang="en-US" altLang="zh-TW" sz="1500" dirty="0"/>
              <a:t>, I.: Attention is all you need. In: Advances in neural information processing systems. pp. 5998–6008 (2017)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Wang, X., </a:t>
            </a:r>
            <a:r>
              <a:rPr lang="en-US" altLang="zh-TW" sz="1500" dirty="0" err="1"/>
              <a:t>Girshick</a:t>
            </a:r>
            <a:r>
              <a:rPr lang="en-US" altLang="zh-TW" sz="1500" dirty="0"/>
              <a:t>, R., Gupta, A., He, K.: Non-local neural networks. In: Proceedings of the IEEE conference on computer vision and pattern recognition. pp. 7794–7803 (2018)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Yu, L., Cheng, J.Z., Dou, Q., Yang, X., Chen, H., Qin, J., Heng, P.A.: Automatic 3d cardiovascular </a:t>
            </a:r>
            <a:r>
              <a:rPr lang="en-US" altLang="zh-TW" sz="1500" dirty="0" err="1"/>
              <a:t>mr</a:t>
            </a:r>
            <a:r>
              <a:rPr lang="en-US" altLang="zh-TW" sz="1500" dirty="0"/>
              <a:t> segmentation with densely-connected volumetric convnets. In: International Conference on Medical Image Computing and Computer-Assisted Intervention. pp. 287–295. Springer (2017)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Yu, Q., </a:t>
            </a:r>
            <a:r>
              <a:rPr lang="en-US" altLang="zh-TW" sz="1500" dirty="0" err="1"/>
              <a:t>Xie</a:t>
            </a:r>
            <a:r>
              <a:rPr lang="en-US" altLang="zh-TW" sz="1500" dirty="0"/>
              <a:t>, L., Wang, Y., Zhou, Y., Fishman, E.K., Yuille, A.L.: Recurrent saliency transformation network: Incorporating multi-stage visual cues for small organ segmentation. In: Proceedings of the IEEE conference on computer vision and pattern recognition. pp. 8280–8289 (2018)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Zheng, S., Lu, J., Zhao, H., Zhu, X., Luo, Z., Wang, Y., Fu, Y., Feng, J., Xiang, T., Torr, P.H., et al.: Rethinking semantic segmentation from a sequence-to-sequence perspective with transformers. </a:t>
            </a:r>
            <a:r>
              <a:rPr lang="en-US" altLang="zh-TW" sz="1500" dirty="0" err="1"/>
              <a:t>arXiv</a:t>
            </a:r>
            <a:r>
              <a:rPr lang="en-US" altLang="zh-TW" sz="1500" dirty="0"/>
              <a:t> preprint arXiv:2012.15840 (2020)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500" dirty="0"/>
              <a:t>Zhou, Y., </a:t>
            </a:r>
            <a:r>
              <a:rPr lang="en-US" altLang="zh-TW" sz="1500" dirty="0" err="1"/>
              <a:t>Xie</a:t>
            </a:r>
            <a:r>
              <a:rPr lang="en-US" altLang="zh-TW" sz="1500" dirty="0"/>
              <a:t>, L., Shen, W., Wang, Y., Fishman, E.K., Yuille, A.L.: A </a:t>
            </a:r>
            <a:r>
              <a:rPr lang="en-US" altLang="zh-TW" sz="1500" dirty="0" err="1"/>
              <a:t>fixedpoint</a:t>
            </a:r>
            <a:r>
              <a:rPr lang="en-US" altLang="zh-TW" sz="1500" dirty="0"/>
              <a:t> model for pancreas segmentation in abdominal </a:t>
            </a:r>
            <a:r>
              <a:rPr lang="en-US" altLang="zh-TW" sz="1500" dirty="0" err="1"/>
              <a:t>ct</a:t>
            </a:r>
            <a:r>
              <a:rPr lang="en-US" altLang="zh-TW" sz="1500" dirty="0"/>
              <a:t> scans. In: International conference on medical image computing and computer-assisted intervention. pp. 693–701. Springer (2017)</a:t>
            </a:r>
            <a:r>
              <a:rPr lang="en-US" altLang="zh-TW" sz="1600" dirty="0"/>
              <a:t> 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altLang="zh-TW" sz="1600" dirty="0"/>
              <a:t>Zhou, Z., </a:t>
            </a:r>
            <a:r>
              <a:rPr lang="en-US" altLang="zh-TW" sz="1600" dirty="0" err="1"/>
              <a:t>Siddiquee</a:t>
            </a:r>
            <a:r>
              <a:rPr lang="en-US" altLang="zh-TW" sz="1600" dirty="0"/>
              <a:t>, M.M.R., </a:t>
            </a:r>
            <a:r>
              <a:rPr lang="en-US" altLang="zh-TW" sz="1600" dirty="0" err="1"/>
              <a:t>Tajbakhsh</a:t>
            </a:r>
            <a:r>
              <a:rPr lang="en-US" altLang="zh-TW" sz="1600" dirty="0"/>
              <a:t>, N., Liang, J.: </a:t>
            </a:r>
            <a:r>
              <a:rPr lang="en-US" altLang="zh-TW" sz="1600" dirty="0" err="1"/>
              <a:t>Unet</a:t>
            </a:r>
            <a:r>
              <a:rPr lang="en-US" altLang="zh-TW" sz="1600" dirty="0"/>
              <a:t>++: A nested u-net architecture for medical image segmentation. In: Deep Learning in Medical Image Analysis and Multimodal Learning for Clinical Decision Support, pp. 3–11. Springer (2018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3904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1D030A4-6F17-4A22-3AC9-DDB1CFF3E358}"/>
              </a:ext>
            </a:extLst>
          </p:cNvPr>
          <p:cNvSpPr/>
          <p:nvPr/>
        </p:nvSpPr>
        <p:spPr>
          <a:xfrm>
            <a:off x="79325" y="52603"/>
            <a:ext cx="9126552" cy="484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dirty="0">
                <a:cs typeface="Times New Roman" panose="02020603050405020304" pitchFamily="18" charset="0"/>
              </a:rPr>
              <a:t>-</a:t>
            </a:r>
            <a:r>
              <a:rPr lang="en-US" altLang="zh-TW" sz="1200" b="1" dirty="0">
                <a:cs typeface="Times New Roman" panose="02020603050405020304" pitchFamily="18" charset="0"/>
              </a:rPr>
              <a:t>Paper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cs typeface="Times New Roman" panose="02020603050405020304" pitchFamily="18" charset="0"/>
              </a:rPr>
              <a:t>Paper1</a:t>
            </a:r>
            <a:r>
              <a:rPr lang="en-US" altLang="zh-TW" sz="1200" dirty="0"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/>
              <a:t>A. Geiger, M. </a:t>
            </a:r>
            <a:r>
              <a:rPr lang="en-US" altLang="zh-TW" sz="1200" dirty="0" err="1"/>
              <a:t>Roser</a:t>
            </a:r>
            <a:r>
              <a:rPr lang="en-US" altLang="zh-TW" sz="1200" dirty="0"/>
              <a:t>, and R. Urtasun, “Efficient Large-Scale Stereo Matching,” ACCV, pp. 25-38, 2010.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cs typeface="Times New Roman" panose="02020603050405020304" pitchFamily="18" charset="0"/>
              </a:rPr>
              <a:t>Paper2</a:t>
            </a:r>
            <a:r>
              <a:rPr lang="en-US" altLang="zh-TW" sz="1200" dirty="0">
                <a:cs typeface="Times New Roman" panose="02020603050405020304" pitchFamily="18" charset="0"/>
              </a:rPr>
              <a:t>: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Y. Hu, Y. Chen, X. Li, and J. Feng, “Dynamic Feature Fusion for Semantic Edge Detection”,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arXiv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 preprint arXiv:1902.09104, 2019.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cs typeface="Times New Roman" panose="02020603050405020304" pitchFamily="18" charset="0"/>
              </a:rPr>
              <a:t>Paper3</a:t>
            </a:r>
            <a:r>
              <a:rPr lang="en-US" altLang="zh-TW" sz="1200" dirty="0">
                <a:cs typeface="Times New Roman" panose="02020603050405020304" pitchFamily="18" charset="0"/>
              </a:rPr>
              <a:t>: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X. Poma, E.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Riba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 and A.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Sappa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 “Dense Extreme Inception Network: Towards a Robust CNN Model for Edge Detection,” arXiv:1909.01955, 2020.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cs typeface="Times New Roman" panose="02020603050405020304" pitchFamily="18" charset="0"/>
              </a:rPr>
              <a:t>Paper4</a:t>
            </a:r>
            <a:r>
              <a:rPr lang="en-US" altLang="zh-TW" sz="1200" dirty="0">
                <a:cs typeface="Times New Roman" panose="02020603050405020304" pitchFamily="18" charset="0"/>
              </a:rPr>
              <a:t>: N.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Liu,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N.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Zhang,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K.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Wan,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L.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Shao,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and J.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Han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“</a:t>
            </a:r>
            <a:r>
              <a:rPr lang="en-US" altLang="zh-TW" sz="1200" dirty="0"/>
              <a:t>Visual Saliency Transformer</a:t>
            </a:r>
            <a:r>
              <a:rPr lang="en-US" altLang="zh-TW" sz="1200" dirty="0">
                <a:cs typeface="Times New Roman" panose="02020603050405020304" pitchFamily="18" charset="0"/>
              </a:rPr>
              <a:t>”,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arXiv:2104.12099v2,</a:t>
            </a:r>
            <a:r>
              <a:rPr lang="zh-TW" altLang="en-US" sz="1200" dirty="0"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cs typeface="Times New Roman" panose="02020603050405020304" pitchFamily="18" charset="0"/>
              </a:rPr>
              <a:t>2021</a:t>
            </a:r>
          </a:p>
          <a:p>
            <a:pPr>
              <a:lnSpc>
                <a:spcPct val="200000"/>
              </a:lnSpc>
            </a:pP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ln w="0"/>
                <a:cs typeface="Times New Roman" panose="02020603050405020304" pitchFamily="18" charset="0"/>
              </a:rPr>
              <a:t>Paper5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L.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Ke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X.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Li,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YW.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Tai,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CK.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Tang,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and F.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Yu, “Mask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Transfiner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 for High-Quality Instance Segmentation”,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arXiv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 2111-13673,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2021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ln w="0"/>
                <a:cs typeface="Times New Roman" panose="02020603050405020304" pitchFamily="18" charset="0"/>
              </a:rPr>
              <a:t>Paper6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J.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Kone,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HM.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McMahan, D.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Ramage and P.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Richt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 “Federated Optimization: Distributed Machine Learning for On-Device Intelligence”,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	   arXiv:1610.02527, 2016</a:t>
            </a:r>
          </a:p>
          <a:p>
            <a:pPr>
              <a:lnSpc>
                <a:spcPct val="200000"/>
              </a:lnSpc>
            </a:pP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ln w="0"/>
                <a:cs typeface="Times New Roman" panose="02020603050405020304" pitchFamily="18" charset="0"/>
              </a:rPr>
              <a:t>Paper7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A.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Saha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M.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Hosseinzadeh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and H.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Huisman, “End-to-end prostate cancer detection in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bpMRI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 via 3D CNNs”,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MIA: 102155,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2021</a:t>
            </a:r>
          </a:p>
          <a:p>
            <a:pPr>
              <a:lnSpc>
                <a:spcPct val="200000"/>
              </a:lnSpc>
            </a:pP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ln w="0"/>
                <a:cs typeface="Times New Roman" panose="02020603050405020304" pitchFamily="18" charset="0"/>
              </a:rPr>
              <a:t>Paper8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J.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Mei,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MM.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Cheng, G.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Xu, LR. Wan and H. Zhang “SANet: A Slice-Aware Network for Pulmonary Nodule Detection”,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IEEE, 2021</a:t>
            </a:r>
          </a:p>
          <a:p>
            <a:pPr>
              <a:lnSpc>
                <a:spcPct val="200000"/>
              </a:lnSpc>
            </a:pPr>
            <a:r>
              <a:rPr lang="en-US" altLang="zh-TW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ln w="0"/>
                <a:cs typeface="Times New Roman" panose="02020603050405020304" pitchFamily="18" charset="0"/>
              </a:rPr>
              <a:t>Paper9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J.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Chen,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Y.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Lu, Q.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Yu, X. Luo, E.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Adeli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, Y. Wang, L. Lu, AL. Yuille and </a:t>
            </a:r>
            <a:r>
              <a:rPr lang="en-US" altLang="zh-TW" sz="1200" dirty="0" err="1">
                <a:ln w="0"/>
                <a:cs typeface="Times New Roman" panose="02020603050405020304" pitchFamily="18" charset="0"/>
              </a:rPr>
              <a:t>Y.Zhou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 “TransUNet: Transformers Make Strong Encoders for Medical Image Segmentation”,</a:t>
            </a:r>
            <a:r>
              <a:rPr lang="zh-TW" altLang="en-US" sz="1200" dirty="0">
                <a:ln w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n w="0"/>
                <a:cs typeface="Times New Roman" panose="02020603050405020304" pitchFamily="18" charset="0"/>
              </a:rPr>
              <a:t>arXiv:2102.04306, 2021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36A4BD-48C8-ACE0-CA4E-3FD016C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D3AD-894F-487B-A24B-CC7078367D8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99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899E2FAD-055F-4165-9B00-1F782EC7C7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1.1 Motivation and Objective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18454D7-764B-E551-9600-2D257D5D699E}"/>
              </a:ext>
            </a:extLst>
          </p:cNvPr>
          <p:cNvSpPr txBox="1"/>
          <p:nvPr/>
        </p:nvSpPr>
        <p:spPr>
          <a:xfrm>
            <a:off x="-12078" y="722402"/>
            <a:ext cx="8944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defTabSz="914400">
              <a:spcAft>
                <a:spcPts val="600"/>
              </a:spcAft>
            </a:pP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Motivation: </a:t>
            </a:r>
            <a:b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segmentation is an essential prerequisite for developing healthcare systems, especially for disease diagnosis and treatment planning.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5E65081-5046-9CD2-9698-69415BA335EF}"/>
              </a:ext>
            </a:extLst>
          </p:cNvPr>
          <p:cNvSpPr txBox="1"/>
          <p:nvPr/>
        </p:nvSpPr>
        <p:spPr>
          <a:xfrm>
            <a:off x="175192" y="1838030"/>
            <a:ext cx="49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600"/>
              </a:spcBef>
              <a:buFont typeface="+mj-lt"/>
              <a:buAutoNum type="arabicParenR"/>
            </a:pPr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marL="539750" lvl="1" indent="-255588" algn="just">
              <a:spcBef>
                <a:spcPts val="600"/>
              </a:spcBef>
              <a:buFont typeface="+mj-lt"/>
              <a:buAutoNum type="alphaLcParenR"/>
            </a:pP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CNN-based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approaches generally exhibit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for modeling explicit long-range relation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due to the intrinsic locality of convolution operations.</a:t>
            </a:r>
          </a:p>
          <a:p>
            <a:pPr marL="539750" lvl="1" indent="-255588" algn="just">
              <a:spcBef>
                <a:spcPts val="600"/>
              </a:spcBef>
              <a:buFont typeface="+mj-lt"/>
              <a:buAutoNum type="alphaLcParenR"/>
            </a:pP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CNN-based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performances especially for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structures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show large inter-patient variation in terms of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texture, shape and size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A3E11BA-BAE6-C2B1-B972-4E2B5C76D125}"/>
              </a:ext>
            </a:extLst>
          </p:cNvPr>
          <p:cNvSpPr txBox="1"/>
          <p:nvPr/>
        </p:nvSpPr>
        <p:spPr>
          <a:xfrm>
            <a:off x="136914" y="3756968"/>
            <a:ext cx="52885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Bef>
                <a:spcPts val="600"/>
              </a:spcBef>
              <a:buFont typeface="+mj-lt"/>
              <a:buAutoNum type="arabicParenR" startAt="2"/>
            </a:pPr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work: </a:t>
            </a:r>
            <a:r>
              <a:rPr lang="en-US" sz="1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TW" altLang="en-US" sz="1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1" u="sng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TW" sz="1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(TransUNet)</a:t>
            </a:r>
          </a:p>
          <a:p>
            <a:pPr marL="539750" lvl="1" indent="-255588">
              <a:spcBef>
                <a:spcPts val="600"/>
              </a:spcBef>
              <a:buFont typeface="+mj-lt"/>
              <a:buAutoNum type="alphaLcParenR"/>
            </a:pPr>
            <a:r>
              <a:rPr lang="en-US" altLang="zh-TW" sz="1400" dirty="0">
                <a:latin typeface="Times New Roman" panose="02020603050405020304" pitchFamily="18" charset="0"/>
              </a:rPr>
              <a:t>Establishes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self-attention mechanisms </a:t>
            </a:r>
            <a:r>
              <a:rPr lang="en-US" altLang="zh-TW" sz="1400" dirty="0">
                <a:latin typeface="Times New Roman" panose="02020603050405020304" pitchFamily="18" charset="0"/>
              </a:rPr>
              <a:t>from the perspective of sequence-to-sequence prediction to get more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global information</a:t>
            </a:r>
            <a:r>
              <a:rPr lang="en-US" altLang="zh-TW" sz="1400" dirty="0">
                <a:latin typeface="Times New Roman" panose="02020603050405020304" pitchFamily="18" charset="0"/>
              </a:rPr>
              <a:t>.</a:t>
            </a:r>
          </a:p>
          <a:p>
            <a:pPr marL="539750" lvl="1" indent="-255588">
              <a:spcBef>
                <a:spcPts val="600"/>
              </a:spcBef>
              <a:buFont typeface="+mj-lt"/>
              <a:buAutoNum type="alphaLcParenR"/>
            </a:pP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TransUNet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employs a hybrid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CNN-Transformer architecture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leverage both detailed high-resolution spatial information from CNN features and the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context encoded by Transformers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F8F07AD-1A05-2C43-33D9-C1F36E62EA55}"/>
              </a:ext>
            </a:extLst>
          </p:cNvPr>
          <p:cNvSpPr txBox="1"/>
          <p:nvPr/>
        </p:nvSpPr>
        <p:spPr>
          <a:xfrm>
            <a:off x="-4458" y="5478865"/>
            <a:ext cx="5197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defTabSz="914400">
              <a:spcBef>
                <a:spcPts val="600"/>
              </a:spcBef>
            </a:pP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Objective: </a:t>
            </a:r>
          </a:p>
          <a:p>
            <a:pPr marL="182563" indent="-182563" defTabSz="914400"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more information by Self-Attention</a:t>
            </a:r>
          </a:p>
          <a:p>
            <a:pPr marL="182563" indent="-182563" defTabSz="914400"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Combining CNNs with self-attention mechanisms</a:t>
            </a:r>
          </a:p>
        </p:txBody>
      </p:sp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4EAB8741-5AEF-B153-A252-60A2D66FDB78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8A6295-2EB7-4CA9-A506-834BA23476F2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54056D9-EB4B-33EC-6662-C73D1441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756" y="1875184"/>
            <a:ext cx="3712230" cy="29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70DE-E5E6-3190-8D7F-626B872C23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1.1 Global Framework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/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4FD7661-4FB5-3D66-4295-7A3E86C26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33" y="5975486"/>
                <a:ext cx="549853" cy="292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E1CFCC7B-3404-AE04-8F45-11144361ABA3}"/>
              </a:ext>
            </a:extLst>
          </p:cNvPr>
          <p:cNvGrpSpPr/>
          <p:nvPr/>
        </p:nvGrpSpPr>
        <p:grpSpPr>
          <a:xfrm>
            <a:off x="683198" y="4812182"/>
            <a:ext cx="7549233" cy="1943650"/>
            <a:chOff x="452119" y="567406"/>
            <a:chExt cx="7549233" cy="19436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B2F27F1-8BED-E30B-2A7B-79E9D1C15C69}"/>
                </a:ext>
              </a:extLst>
            </p:cNvPr>
            <p:cNvSpPr txBox="1"/>
            <p:nvPr/>
          </p:nvSpPr>
          <p:spPr>
            <a:xfrm>
              <a:off x="556147" y="634463"/>
              <a:ext cx="2419252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TW" sz="1300" b="1" i="1" dirty="0"/>
                <a:t>1) Patch vector</a:t>
              </a:r>
              <a:r>
                <a:rPr lang="zh-TW" altLang="en-US" sz="1300" b="1" i="1" dirty="0"/>
                <a:t> </a:t>
              </a:r>
              <a:r>
                <a:rPr lang="en-US" altLang="zh-TW" sz="1300" b="1" i="1" dirty="0"/>
                <a:t>(no overlapping) </a:t>
              </a:r>
              <a:endParaRPr lang="zh-TW" altLang="en-US" sz="1300" i="1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20FBBB-2A9F-01D4-10D8-08EFFC35C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93"/>
            <a:stretch/>
          </p:blipFill>
          <p:spPr>
            <a:xfrm>
              <a:off x="1060772" y="1792576"/>
              <a:ext cx="1896062" cy="26444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3B07E36-1174-2E4D-2027-B8A6C3E9041A}"/>
                </a:ext>
              </a:extLst>
            </p:cNvPr>
            <p:cNvSpPr txBox="1"/>
            <p:nvPr/>
          </p:nvSpPr>
          <p:spPr>
            <a:xfrm>
              <a:off x="556147" y="1581878"/>
              <a:ext cx="4262385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300" b="1" i="1" dirty="0"/>
                <a:t>2) (Reshape) + patch embedding D-dim &amp; position embedding</a:t>
              </a:r>
              <a:endParaRPr lang="zh-TW" altLang="en-US" sz="13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/>
                <p:nvPr/>
              </p:nvSpPr>
              <p:spPr>
                <a:xfrm>
                  <a:off x="889726" y="2144058"/>
                  <a:ext cx="4130571" cy="323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altLang="zh-TW" sz="1200" i="1" dirty="0"/>
                    <a:t> </a:t>
                  </a:r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×1024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𝑓𝑖𝑙𝑡𝑒𝑟</m:t>
                          </m:r>
                        </m:sup>
                      </m:sSup>
                      <m:r>
                        <a:rPr lang="en-US" altLang="zh-TW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2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a14:m>
                  <a:r>
                    <a:rPr lang="az-Cyrl-AZ" altLang="zh-TW" sz="1200" i="1" dirty="0"/>
                    <a:t>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/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/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altLang="zh-TW" sz="1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az-Cyrl-AZ" altLang="zh-TW" sz="1200" i="1" dirty="0"/>
                    <a:t> Є</a:t>
                  </a:r>
                  <a:r>
                    <a:rPr lang="en-US" altLang="zh-TW" sz="12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BC416ED-75C1-3A5D-2CBB-D1F74A172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26" y="2144058"/>
                  <a:ext cx="4130571" cy="323871"/>
                </a:xfrm>
                <a:prstGeom prst="rect">
                  <a:avLst/>
                </a:prstGeom>
                <a:blipFill>
                  <a:blip r:embed="rId5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/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3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28D952D-0D2D-A79B-B9BB-0353C0269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72" y="1797238"/>
                  <a:ext cx="675640" cy="2923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/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lang="en-US" altLang="zh-TW" sz="1300" i="1" dirty="0"/>
                    <a:t> </a:t>
                  </a:r>
                  <a:r>
                    <a:rPr lang="az-Cyrl-AZ" altLang="zh-TW" sz="1300" i="1" dirty="0"/>
                    <a:t>Є</a:t>
                  </a:r>
                  <a:r>
                    <a:rPr lang="en-US" altLang="zh-TW" sz="1300" i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3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TW" sz="13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}"/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=1,…</m:t>
                          </m:r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300" b="0" i="1" smtClean="0">
                              <a:latin typeface="Cambria Math" panose="02040503050406030204" pitchFamily="18" charset="0"/>
                            </a:rPr>
                            <m:t>𝐻𝑊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3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TW" altLang="en-US" sz="1100" i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52CEF13B-6926-17E5-8BBF-F17701490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54" y="876607"/>
                  <a:ext cx="3998980" cy="306109"/>
                </a:xfrm>
                <a:prstGeom prst="rect">
                  <a:avLst/>
                </a:prstGeom>
                <a:blipFill>
                  <a:blip r:embed="rId7"/>
                  <a:stretch>
                    <a:fillRect l="-1067" t="-2000" r="-457" b="-1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09F2C1A-B910-E033-0465-3BE1391FEC8E}"/>
                </a:ext>
              </a:extLst>
            </p:cNvPr>
            <p:cNvSpPr/>
            <p:nvPr/>
          </p:nvSpPr>
          <p:spPr>
            <a:xfrm>
              <a:off x="452119" y="567406"/>
              <a:ext cx="7549233" cy="1943650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30CC34D-BD4A-0965-7631-4C0DAB10ED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4" t="15228" r="84046" b="10048"/>
          <a:stretch/>
        </p:blipFill>
        <p:spPr>
          <a:xfrm rot="16200000">
            <a:off x="5958279" y="4849525"/>
            <a:ext cx="1031500" cy="2631221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1D8763C6-B532-DEAC-4A92-7A436FECA825}"/>
              </a:ext>
            </a:extLst>
          </p:cNvPr>
          <p:cNvGrpSpPr/>
          <p:nvPr/>
        </p:nvGrpSpPr>
        <p:grpSpPr>
          <a:xfrm>
            <a:off x="1813213" y="907228"/>
            <a:ext cx="5977379" cy="3521224"/>
            <a:chOff x="138193" y="1937889"/>
            <a:chExt cx="5977379" cy="35212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076B8D9-45F1-A730-5897-4EB1F597C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85"/>
            <a:stretch/>
          </p:blipFill>
          <p:spPr>
            <a:xfrm>
              <a:off x="288579" y="1937889"/>
              <a:ext cx="5826993" cy="3521224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CF795EB-56F3-369D-9862-A010BDA7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201046"/>
              <a:ext cx="176785" cy="853514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1381249-69BC-4864-2BAC-16DC44A2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193" y="4067404"/>
              <a:ext cx="176785" cy="85351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243F4B76-4F2E-809A-9C06-1658D873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59" y="3882967"/>
              <a:ext cx="214395" cy="18443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/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83B7F7D-346A-AB0D-EEBA-DEE5F1876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6" y="5994517"/>
                <a:ext cx="549853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0BDE9B5F-080D-D09A-D663-E8B549F14213}"/>
              </a:ext>
            </a:extLst>
          </p:cNvPr>
          <p:cNvSpPr/>
          <p:nvPr/>
        </p:nvSpPr>
        <p:spPr>
          <a:xfrm>
            <a:off x="1886301" y="2701100"/>
            <a:ext cx="1417732" cy="16678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5ADD2A2-514B-B7B8-0AA0-2B2FFE3E1819}"/>
              </a:ext>
            </a:extLst>
          </p:cNvPr>
          <p:cNvCxnSpPr>
            <a:cxnSpLocks/>
          </p:cNvCxnSpPr>
          <p:nvPr/>
        </p:nvCxnSpPr>
        <p:spPr>
          <a:xfrm flipH="1">
            <a:off x="692657" y="4368997"/>
            <a:ext cx="1193644" cy="42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EB761B7-82CE-8EA6-0DC5-390ADDC471D4}"/>
              </a:ext>
            </a:extLst>
          </p:cNvPr>
          <p:cNvCxnSpPr>
            <a:cxnSpLocks/>
          </p:cNvCxnSpPr>
          <p:nvPr/>
        </p:nvCxnSpPr>
        <p:spPr>
          <a:xfrm>
            <a:off x="3315816" y="4384478"/>
            <a:ext cx="4897170" cy="41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331F935-85EF-1967-F43D-2316D4C75DEA}"/>
              </a:ext>
            </a:extLst>
          </p:cNvPr>
          <p:cNvSpPr txBox="1"/>
          <p:nvPr/>
        </p:nvSpPr>
        <p:spPr>
          <a:xfrm>
            <a:off x="4983567" y="4896003"/>
            <a:ext cx="24192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300" b="1" i="1" dirty="0"/>
              <a:t>3) Multi Head Self-Attention (x12) </a:t>
            </a:r>
            <a:endParaRPr lang="zh-TW" altLang="en-US" sz="13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/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=0 ~11</m:t>
                    </m:r>
                  </m:oMath>
                </a14:m>
                <a:r>
                  <a:rPr lang="en-US" altLang="zh-TW" sz="1200" dirty="0"/>
                  <a:t> </a:t>
                </a:r>
                <a:endParaRPr lang="zh-TW" altLang="en-US" sz="1200" i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E2FE04-699D-899B-128D-0A0820199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602" y="5355389"/>
                <a:ext cx="116038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40B9E153-76F8-3D71-B050-DE643DBAF202}"/>
              </a:ext>
            </a:extLst>
          </p:cNvPr>
          <p:cNvSpPr/>
          <p:nvPr/>
        </p:nvSpPr>
        <p:spPr>
          <a:xfrm>
            <a:off x="1886301" y="738486"/>
            <a:ext cx="1417732" cy="19139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FBBE6D-098F-B57D-328E-BDF975DB1E66}"/>
              </a:ext>
            </a:extLst>
          </p:cNvPr>
          <p:cNvSpPr/>
          <p:nvPr/>
        </p:nvSpPr>
        <p:spPr>
          <a:xfrm>
            <a:off x="3377122" y="738487"/>
            <a:ext cx="5153739" cy="3630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/>
              <p:nvPr/>
            </p:nvSpPr>
            <p:spPr>
              <a:xfrm>
                <a:off x="372493" y="1141748"/>
                <a:ext cx="95043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×64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250D776-584C-D725-3E34-2048F7C2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93" y="1141748"/>
                <a:ext cx="950435" cy="379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/>
              <p:nvPr/>
            </p:nvSpPr>
            <p:spPr>
              <a:xfrm>
                <a:off x="386140" y="1603625"/>
                <a:ext cx="100124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×256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704DB0F-3216-DC92-8FE4-CABE6CB9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40" y="1603625"/>
                <a:ext cx="1001242" cy="379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/>
              <p:nvPr/>
            </p:nvSpPr>
            <p:spPr>
              <a:xfrm>
                <a:off x="392659" y="2105649"/>
                <a:ext cx="100124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×512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3D07423-E574-36E8-1725-3BF86F8B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59" y="2105649"/>
                <a:ext cx="1001243" cy="3804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475BBE06-5AF3-3BE9-7800-DA9C50393852}"/>
              </a:ext>
            </a:extLst>
          </p:cNvPr>
          <p:cNvSpPr/>
          <p:nvPr/>
        </p:nvSpPr>
        <p:spPr>
          <a:xfrm>
            <a:off x="416619" y="1114106"/>
            <a:ext cx="1047287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DA0E99-A8D0-B71A-6BB3-3ED19EE10AFB}"/>
              </a:ext>
            </a:extLst>
          </p:cNvPr>
          <p:cNvSpPr/>
          <p:nvPr/>
        </p:nvSpPr>
        <p:spPr>
          <a:xfrm>
            <a:off x="430268" y="1589473"/>
            <a:ext cx="1024940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7A8312-ABC4-7A75-1A6C-222FD49BF605}"/>
              </a:ext>
            </a:extLst>
          </p:cNvPr>
          <p:cNvSpPr/>
          <p:nvPr/>
        </p:nvSpPr>
        <p:spPr>
          <a:xfrm>
            <a:off x="432904" y="2085162"/>
            <a:ext cx="1022304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90E13D0-79E3-6162-FF50-D93184D93D6A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463906" y="1326770"/>
            <a:ext cx="860265" cy="755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7313C6E-9283-4423-C367-3F5A45772470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455208" y="1802137"/>
            <a:ext cx="1037208" cy="45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CC07B1C-37E9-CF10-7B53-E6E01ADCD03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455208" y="2297826"/>
            <a:ext cx="1090348" cy="11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E304EE-EDFC-A7F9-8B5A-473921A28656}"/>
              </a:ext>
            </a:extLst>
          </p:cNvPr>
          <p:cNvSpPr txBox="1"/>
          <p:nvPr/>
        </p:nvSpPr>
        <p:spPr>
          <a:xfrm>
            <a:off x="1929977" y="4363303"/>
            <a:ext cx="1385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2. Transformer</a:t>
            </a:r>
            <a:endParaRPr lang="zh-TW" altLang="en-US" sz="15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0C2343-4D54-57F8-0C6F-182B6E6587EC}"/>
              </a:ext>
            </a:extLst>
          </p:cNvPr>
          <p:cNvSpPr txBox="1"/>
          <p:nvPr/>
        </p:nvSpPr>
        <p:spPr>
          <a:xfrm>
            <a:off x="1785024" y="407879"/>
            <a:ext cx="16202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1. </a:t>
            </a:r>
            <a:r>
              <a:rPr lang="en-US" altLang="zh-TW" sz="1500" b="1" dirty="0" err="1"/>
              <a:t>DownSampling</a:t>
            </a:r>
            <a:endParaRPr lang="zh-TW" altLang="en-US" sz="1500" b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EAEE331-9F78-F844-9F3D-F27B8BBABAAF}"/>
              </a:ext>
            </a:extLst>
          </p:cNvPr>
          <p:cNvSpPr txBox="1"/>
          <p:nvPr/>
        </p:nvSpPr>
        <p:spPr>
          <a:xfrm>
            <a:off x="4981832" y="410376"/>
            <a:ext cx="1792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>
                <a:solidFill>
                  <a:srgbClr val="FF0000"/>
                </a:solidFill>
              </a:rPr>
              <a:t>3. </a:t>
            </a:r>
            <a:r>
              <a:rPr lang="en-US" altLang="zh-TW" sz="1500" b="1" dirty="0" err="1">
                <a:solidFill>
                  <a:srgbClr val="FF0000"/>
                </a:solidFill>
              </a:rPr>
              <a:t>UpSampling</a:t>
            </a:r>
            <a:r>
              <a:rPr lang="en-US" altLang="zh-TW" sz="1500" b="1" dirty="0">
                <a:solidFill>
                  <a:srgbClr val="FF0000"/>
                </a:solidFill>
              </a:rPr>
              <a:t> ??</a:t>
            </a:r>
            <a:endParaRPr lang="zh-TW" altLang="en-US" sz="1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/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43E7FDB-CBA0-F254-9A1D-2548874CC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237" y="787254"/>
                <a:ext cx="896546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A987C695-15AD-30BA-33CB-89EF85B4EB0F}"/>
              </a:ext>
            </a:extLst>
          </p:cNvPr>
          <p:cNvSpPr/>
          <p:nvPr/>
        </p:nvSpPr>
        <p:spPr>
          <a:xfrm>
            <a:off x="2157148" y="796711"/>
            <a:ext cx="784875" cy="23526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/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𝑝𝑎𝑡𝑐h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0FC6A-BF50-5FFD-3E42-B3E7B2B5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28" y="5401405"/>
                <a:ext cx="2761920" cy="276999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/>
              <p:nvPr/>
            </p:nvSpPr>
            <p:spPr>
              <a:xfrm>
                <a:off x="363572" y="2601405"/>
                <a:ext cx="1177633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B79A7C-07FD-ADA2-3CFF-543B819D4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72" y="2601405"/>
                <a:ext cx="1177633" cy="3804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A94D4DC-31B5-E272-4B9B-9ECC72AFB967}"/>
              </a:ext>
            </a:extLst>
          </p:cNvPr>
          <p:cNvSpPr/>
          <p:nvPr/>
        </p:nvSpPr>
        <p:spPr>
          <a:xfrm>
            <a:off x="432904" y="2596216"/>
            <a:ext cx="1026145" cy="425328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1F1BB61-56AC-0822-22CE-3D99F222B08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459049" y="2565628"/>
            <a:ext cx="700745" cy="24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/>
              <p:nvPr/>
            </p:nvSpPr>
            <p:spPr>
              <a:xfrm>
                <a:off x="5158418" y="5071702"/>
                <a:ext cx="3054568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1300" b="0" i="1" dirty="0" smtClean="0">
                        <a:latin typeface="Cambria Math" panose="02040503050406030204" pitchFamily="18" charset="0"/>
                      </a:rPr>
                      <m:t>    =</m:t>
                    </m:r>
                    <m:r>
                      <a:rPr lang="en-US" altLang="zh-TW" sz="1300" b="0" i="1" dirty="0" smtClean="0">
                        <a:latin typeface="Cambria Math" panose="02040503050406030204" pitchFamily="18" charset="0"/>
                      </a:rPr>
                      <m:t>𝑀𝑆𝐴</m:t>
                    </m:r>
                    <m:d>
                      <m:dPr>
                        <m:ctrlP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300" b="0" i="1" dirty="0" smtClean="0">
                            <a:latin typeface="Cambria Math" panose="02040503050406030204" pitchFamily="18" charset="0"/>
                          </a:rPr>
                          <m:t>𝐿𝑁</m:t>
                        </m:r>
                        <m:d>
                          <m:dPr>
                            <m:ctrlPr>
                              <a:rPr lang="en-US" altLang="zh-TW" sz="13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3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13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3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3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3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??</m:t>
                    </m:r>
                  </m:oMath>
                </a14:m>
                <a:r>
                  <a:rPr lang="zh-TW" altLang="en-US" sz="1300" dirty="0">
                    <a:solidFill>
                      <a:srgbClr val="FF0000"/>
                    </a:solidFill>
                  </a:rPr>
                  <a:t>先後</a:t>
                </a:r>
                <a:endParaRPr lang="zh-TW" altLang="en-US" sz="13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9DA9CD-B5E0-D17B-0A24-C810FD2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071702"/>
                <a:ext cx="3054568" cy="318164"/>
              </a:xfrm>
              <a:prstGeom prst="rect">
                <a:avLst/>
              </a:prstGeom>
              <a:blipFill>
                <a:blip r:embed="rId1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/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300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13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13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13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zh-TW" sz="1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13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3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13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A520C4C-4FB9-2639-7BCC-0FC66244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18" y="5345037"/>
                <a:ext cx="2029794" cy="3181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/>
              <p:nvPr/>
            </p:nvSpPr>
            <p:spPr>
              <a:xfrm>
                <a:off x="586141" y="6236747"/>
                <a:ext cx="9433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𝑡𝑜𝑘𝑒𝑛</m:t>
                      </m:r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B5B572E-103E-C2C8-0AC1-AA46F188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1" y="6236747"/>
                <a:ext cx="943340" cy="276999"/>
              </a:xfrm>
              <a:prstGeom prst="rect">
                <a:avLst/>
              </a:prstGeom>
              <a:blipFill>
                <a:blip r:embed="rId2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E594A5DE-4786-B1D3-9FF3-5D27F2058F9A}"/>
              </a:ext>
            </a:extLst>
          </p:cNvPr>
          <p:cNvSpPr/>
          <p:nvPr/>
        </p:nvSpPr>
        <p:spPr>
          <a:xfrm>
            <a:off x="8321415" y="5826654"/>
            <a:ext cx="483823" cy="12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/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az-Cyrl-AZ" altLang="zh-TW" sz="1200" i="1" dirty="0">
                          <a:solidFill>
                            <a:srgbClr val="FF0000"/>
                          </a:solidFill>
                        </a:rPr>
                        <m:t>Є</m:t>
                      </m:r>
                      <m:r>
                        <m:rPr>
                          <m:nor/>
                        </m:rPr>
                        <a:rPr lang="en-US" altLang="zh-TW" sz="1200" i="1" dirty="0">
                          <a:solidFill>
                            <a:srgbClr val="FF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75B1CA-D12F-61CF-C763-7025EAA0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31" y="5510885"/>
                <a:ext cx="862939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向右 86">
            <a:extLst>
              <a:ext uri="{FF2B5EF4-FFF2-40B4-BE49-F238E27FC236}">
                <a16:creationId xmlns:a16="http://schemas.microsoft.com/office/drawing/2014/main" id="{742FEEBA-BB19-9031-E4D3-EB68FC90FE9D}"/>
              </a:ext>
            </a:extLst>
          </p:cNvPr>
          <p:cNvSpPr/>
          <p:nvPr/>
        </p:nvSpPr>
        <p:spPr>
          <a:xfrm rot="5400000">
            <a:off x="100900" y="3669157"/>
            <a:ext cx="1198565" cy="17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/>
              <p:nvPr/>
            </p:nvSpPr>
            <p:spPr>
              <a:xfrm>
                <a:off x="692657" y="3546943"/>
                <a:ext cx="1120555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1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TW" sz="1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×1024</m:t>
                      </m:r>
                      <m:r>
                        <a:rPr lang="en-US" altLang="zh-TW" sz="1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62B66D2-3F2E-DA90-6ABB-17D32128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57" y="3546943"/>
                <a:ext cx="1120555" cy="3804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/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200" i="1" dirty="0">
                    <a:solidFill>
                      <a:srgbClr val="FF0000"/>
                    </a:solidFill>
                  </a:rPr>
                  <a:t>ack ??</a:t>
                </a: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BA08D5A-B072-F428-980F-8E52132F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163" y="5327901"/>
                <a:ext cx="877213" cy="276999"/>
              </a:xfrm>
              <a:prstGeom prst="rect">
                <a:avLst/>
              </a:prstGeom>
              <a:blipFill>
                <a:blip r:embed="rId2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3ED03F-651E-E7BB-3540-593F5A94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C883-B5AB-4F1C-8127-8D19C684E47C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C0D4EB-4DCB-9880-D0F4-D90524100B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1986" y="1136946"/>
            <a:ext cx="965026" cy="768212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44E3301-760A-BF0E-05EE-1AAB8BEC24B4}"/>
              </a:ext>
            </a:extLst>
          </p:cNvPr>
          <p:cNvCxnSpPr>
            <a:cxnSpLocks/>
          </p:cNvCxnSpPr>
          <p:nvPr/>
        </p:nvCxnSpPr>
        <p:spPr>
          <a:xfrm>
            <a:off x="7772696" y="2098336"/>
            <a:ext cx="4165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690A6D1F-FB68-33DD-3F0C-D08297E7E0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05946" y="831739"/>
            <a:ext cx="666750" cy="666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151502-D679-C784-6F21-1F7AFB939C4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96930" y="922723"/>
            <a:ext cx="666750" cy="666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693A28-85E1-CBE5-113E-33BEB1C4163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87914" y="1013707"/>
            <a:ext cx="666750" cy="6667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B966805-7945-4A84-0919-664A33CB84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2074" y="1097867"/>
            <a:ext cx="666750" cy="6667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6EDFBCA-39E2-9B3F-ADBC-0FCF33174F9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56234" y="1182027"/>
            <a:ext cx="666750" cy="6667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FD92CEB-40B3-1AD5-8A50-592DE859C9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47218" y="1273011"/>
            <a:ext cx="666750" cy="6667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03C4E56-5EBF-A6BA-145F-152E29939F2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31378" y="1363995"/>
            <a:ext cx="666750" cy="6667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84D1109-1D46-BBA6-79D1-B0B7F4CFBF4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15538" y="1448155"/>
            <a:ext cx="666750" cy="6667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61AC295-C0C2-45BE-3596-66B49D300B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6522" y="1539139"/>
            <a:ext cx="666750" cy="666750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6DD0D129-5E86-42B5-7A7D-BFE8514711DC}"/>
              </a:ext>
            </a:extLst>
          </p:cNvPr>
          <p:cNvSpPr txBox="1"/>
          <p:nvPr/>
        </p:nvSpPr>
        <p:spPr>
          <a:xfrm>
            <a:off x="7863680" y="2181379"/>
            <a:ext cx="575766" cy="2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/>
              <a:t>(8, H, W)</a:t>
            </a:r>
            <a:endParaRPr lang="zh-TW" altLang="en-US" sz="800" b="1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6DD5DEED-0090-EE3D-AB5C-7FF0BB9A31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12061" y="1542281"/>
            <a:ext cx="666750" cy="666750"/>
          </a:xfrm>
          <a:prstGeom prst="rect">
            <a:avLst/>
          </a:prstGeom>
        </p:spPr>
      </p:pic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57E2ECC-B61F-4940-B5F4-EAB63AD16F5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894755" y="275811"/>
            <a:ext cx="599169" cy="157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FA17AF-A2E1-3C86-4C2C-5260844F0B85}"/>
              </a:ext>
            </a:extLst>
          </p:cNvPr>
          <p:cNvSpPr txBox="1"/>
          <p:nvPr/>
        </p:nvSpPr>
        <p:spPr>
          <a:xfrm>
            <a:off x="3493924" y="44978"/>
            <a:ext cx="215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Author: CNN-Transformer better than pure transformer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BAB1D47-61CE-A2A2-02A1-5E649785F71D}"/>
              </a:ext>
            </a:extLst>
          </p:cNvPr>
          <p:cNvSpPr txBox="1"/>
          <p:nvPr/>
        </p:nvSpPr>
        <p:spPr>
          <a:xfrm>
            <a:off x="3333570" y="671650"/>
            <a:ext cx="3766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Hybrid Model ??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(Reference: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BatchNorm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GroupNorm</a:t>
            </a:r>
            <a:endParaRPr lang="en-US" altLang="zh-TW" sz="10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傳統的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Conv2d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改成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StdConv2d ?? (</a:t>
            </a:r>
            <a:r>
              <a:rPr lang="zh-TW" altLang="en-US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以什麼為單位做標準化</a:t>
            </a:r>
            <a:r>
              <a:rPr lang="en-US" altLang="zh-TW" sz="10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??)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D4ACA71-8288-5E30-F0D5-329E4F7890FE}"/>
              </a:ext>
            </a:extLst>
          </p:cNvPr>
          <p:cNvCxnSpPr>
            <a:cxnSpLocks/>
          </p:cNvCxnSpPr>
          <p:nvPr/>
        </p:nvCxnSpPr>
        <p:spPr>
          <a:xfrm flipV="1">
            <a:off x="3035437" y="831291"/>
            <a:ext cx="369872" cy="101748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E668245-7B80-B736-4022-73B74F072419}"/>
              </a:ext>
            </a:extLst>
          </p:cNvPr>
          <p:cNvSpPr txBox="1"/>
          <p:nvPr/>
        </p:nvSpPr>
        <p:spPr>
          <a:xfrm>
            <a:off x="3317831" y="1296614"/>
            <a:ext cx="3378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Hybrid Model ??</a:t>
            </a:r>
            <a:endParaRPr lang="en-US" altLang="zh-TW" sz="1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主要因為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大小的影響大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需大量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中權重的更新對於</a:t>
            </a:r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</a:t>
            </a:r>
            <a:r>
              <a:rPr lang="zh-TW" altLang="en-US" sz="1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</a:t>
            </a:r>
          </a:p>
          <a:p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(</a:t>
            </a:r>
            <a:r>
              <a:rPr lang="en-US" altLang="zh-TW" sz="1000" b="1" dirty="0">
                <a:solidFill>
                  <a:srgbClr val="0563C1"/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lang="en-US" altLang="zh-TW" sz="1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237F1E-8991-CB06-B3D4-974001FC8D03}"/>
              </a:ext>
            </a:extLst>
          </p:cNvPr>
          <p:cNvSpPr txBox="1"/>
          <p:nvPr/>
        </p:nvSpPr>
        <p:spPr>
          <a:xfrm>
            <a:off x="7816375" y="2337827"/>
            <a:ext cx="141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8</a:t>
            </a:r>
            <a:r>
              <a:rPr lang="zh-TW" altLang="en-US" sz="1200" dirty="0"/>
              <a:t> </a:t>
            </a:r>
            <a:r>
              <a:rPr lang="en-US" altLang="zh-TW" sz="1200" dirty="0"/>
              <a:t>classes</a:t>
            </a:r>
            <a:endParaRPr lang="zh-TW" altLang="en-US" sz="12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0683075-050A-30A7-B398-DA14B33DD9E6}"/>
              </a:ext>
            </a:extLst>
          </p:cNvPr>
          <p:cNvSpPr txBox="1"/>
          <p:nvPr/>
        </p:nvSpPr>
        <p:spPr>
          <a:xfrm>
            <a:off x="7339104" y="3479713"/>
            <a:ext cx="141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(3x3x16c)x8 filter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980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8AF3-0A57-5AEA-56CE-6683F7A0A2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en-US" altLang="zh-TW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2.0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Related Work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7FD4D5-3B05-7A11-79D9-9BA50C54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FB7C883-B5AB-4F1C-8127-8D19C684E47C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964673-2FD2-C1BE-E670-F6B49BDA0891}"/>
              </a:ext>
            </a:extLst>
          </p:cNvPr>
          <p:cNvSpPr txBox="1"/>
          <p:nvPr/>
        </p:nvSpPr>
        <p:spPr>
          <a:xfrm>
            <a:off x="165003" y="532911"/>
            <a:ext cx="924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/>
              <a:t>ViT</a:t>
            </a:r>
            <a:r>
              <a:rPr lang="en-US" altLang="zh-TW" sz="1800" b="1" dirty="0"/>
              <a:t>[4] An image is worth 16x16 words: Transformers for image recognition at scale.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0D734E5-8E0C-2678-579B-76781C4460F9}"/>
                  </a:ext>
                </a:extLst>
              </p:cNvPr>
              <p:cNvSpPr txBox="1"/>
              <p:nvPr/>
            </p:nvSpPr>
            <p:spPr>
              <a:xfrm>
                <a:off x="384988" y="940024"/>
                <a:ext cx="9006522" cy="271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1400" b="1" i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Hybrid Model ??</a:t>
                </a: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ResNet50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改良</a:t>
                </a: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r>
                  <a:rPr lang="en-US" altLang="zh-TW" sz="1400" i="0" dirty="0" err="1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BatchNorm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改成</a:t>
                </a:r>
                <a:r>
                  <a:rPr lang="en-US" altLang="zh-TW" sz="1400" i="0" dirty="0" err="1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GroupNorm</a:t>
                </a: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(32c)</a:t>
                </a: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FontTx/>
                  <a:buAutoNum type="arabicPeriod"/>
                </a:pPr>
                <a:endParaRPr lang="en-US" altLang="zh-TW" sz="140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600"/>
                  </a:spcBef>
                  <a:buFontTx/>
                  <a:buAutoNum type="arabicPeriod"/>
                </a:pP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傳統的</a:t>
                </a:r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Conv2d</a:t>
                </a:r>
                <a:r>
                  <a:rPr lang="zh-TW" altLang="en-US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改成</a:t>
                </a:r>
                <a:r>
                  <a:rPr lang="en-US" altLang="zh-TW" sz="1400" i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StdConv2d</a:t>
                </a:r>
                <a:endPara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對模型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weight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 b="0" i="0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shape</m:t>
                    </m:r>
                    <m:r>
                      <a:rPr lang="en-US" altLang="zh-TW" sz="1400" b="0" i="0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𝑓𝑖𝑙𝑡𝑒𝑟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的每一個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layer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也就是包含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H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W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C)</a:t>
                </a:r>
                <a:r>
                  <a:rPr lang="zh-TW" altLang="en-US" sz="14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做標準化，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400" b="0" i="1" smtClean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14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zh-TW" sz="14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zh-TW" sz="140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0D734E5-8E0C-2678-579B-76781C44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8" y="940024"/>
                <a:ext cx="9006522" cy="2718373"/>
              </a:xfrm>
              <a:prstGeom prst="rect">
                <a:avLst/>
              </a:prstGeom>
              <a:blipFill>
                <a:blip r:embed="rId2"/>
                <a:stretch>
                  <a:fillRect l="-203" t="-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 descr="一張含有 圖表 的圖片&#10;&#10;自動產生的描述">
            <a:extLst>
              <a:ext uri="{FF2B5EF4-FFF2-40B4-BE49-F238E27FC236}">
                <a16:creationId xmlns:a16="http://schemas.microsoft.com/office/drawing/2014/main" id="{8CDD5D41-269F-067E-D02C-9FD50B9D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5"/>
          <a:stretch/>
        </p:blipFill>
        <p:spPr>
          <a:xfrm>
            <a:off x="333336" y="3900316"/>
            <a:ext cx="5587563" cy="295617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BF982A1-0F84-0D4A-EBCD-67166720244B}"/>
              </a:ext>
            </a:extLst>
          </p:cNvPr>
          <p:cNvSpPr/>
          <p:nvPr/>
        </p:nvSpPr>
        <p:spPr>
          <a:xfrm>
            <a:off x="1533167" y="4917683"/>
            <a:ext cx="398761" cy="873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A13E93-FA73-E28F-D906-D17F7400278E}"/>
              </a:ext>
            </a:extLst>
          </p:cNvPr>
          <p:cNvSpPr/>
          <p:nvPr/>
        </p:nvSpPr>
        <p:spPr>
          <a:xfrm>
            <a:off x="2283709" y="4893373"/>
            <a:ext cx="225735" cy="911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1ACF76-7AEF-6BA9-72B9-EAB48D6EA7BA}"/>
              </a:ext>
            </a:extLst>
          </p:cNvPr>
          <p:cNvSpPr txBox="1"/>
          <p:nvPr/>
        </p:nvSpPr>
        <p:spPr>
          <a:xfrm>
            <a:off x="4441375" y="1236943"/>
            <a:ext cx="4063434" cy="11233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 Paper (</a:t>
            </a:r>
            <a:r>
              <a:rPr lang="en-US" altLang="zh-TW" sz="12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1912.11370.pdf (arxiv.org)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 Normalization (GN)</a:t>
            </a:r>
            <a:r>
              <a:rPr lang="zh-TW" altLang="en-US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Weight Standardization (WS)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替換</a:t>
            </a:r>
            <a:r>
              <a:rPr lang="en-US" altLang="zh-TW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Normalization (BN) 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。主要因為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大小的影響較大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需要大量的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Resource)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中權重的跟新</a:t>
            </a:r>
            <a:r>
              <a:rPr lang="zh-TW" altLang="en-US" sz="11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Transfer Learning (Based on </a:t>
            </a:r>
            <a:r>
              <a:rPr lang="en-US" altLang="zh-TW" sz="11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PreTrain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</a:t>
            </a:r>
            <a:r>
              <a:rPr lang="en-US" altLang="zh-TW" sz="1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[4])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不友好。實驗證明，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WS</a:t>
            </a:r>
            <a:r>
              <a:rPr lang="zh-TW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的設計對於遷移學習有很大的影響。</a:t>
            </a:r>
            <a:endParaRPr lang="zh-TW" altLang="en-US" sz="1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C81999-E18D-5452-D9B1-BF6B9FCA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8" y="1856146"/>
            <a:ext cx="3539317" cy="10083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0BC7E7-F7D6-EEDB-9191-34A6505F9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176" y="3931549"/>
            <a:ext cx="2707488" cy="282474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924719-5501-E871-1615-80C65AD2D6C2}"/>
              </a:ext>
            </a:extLst>
          </p:cNvPr>
          <p:cNvSpPr txBox="1"/>
          <p:nvPr/>
        </p:nvSpPr>
        <p:spPr>
          <a:xfrm>
            <a:off x="6103176" y="3667742"/>
            <a:ext cx="1116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4DABB4-F8BF-47F7-3B21-B3E709A3489B}"/>
              </a:ext>
            </a:extLst>
          </p:cNvPr>
          <p:cNvSpPr txBox="1"/>
          <p:nvPr/>
        </p:nvSpPr>
        <p:spPr>
          <a:xfrm>
            <a:off x="333336" y="3642849"/>
            <a:ext cx="1406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Hybrid Model</a:t>
            </a:r>
          </a:p>
        </p:txBody>
      </p:sp>
    </p:spTree>
    <p:extLst>
      <p:ext uri="{BB962C8B-B14F-4D97-AF65-F5344CB8AC3E}">
        <p14:creationId xmlns:p14="http://schemas.microsoft.com/office/powerpoint/2010/main" val="298461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5445</TotalTime>
  <Words>8570</Words>
  <Application>Microsoft Office PowerPoint</Application>
  <PresentationFormat>如螢幕大小 (4:3)</PresentationFormat>
  <Paragraphs>1130</Paragraphs>
  <Slides>50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3" baseType="lpstr">
      <vt:lpstr>-apple-system</vt:lpstr>
      <vt:lpstr>sohne</vt:lpstr>
      <vt:lpstr>system-ui</vt:lpstr>
      <vt:lpstr>標楷體</vt:lpstr>
      <vt:lpstr>Arial</vt:lpstr>
      <vt:lpstr>Calibri</vt:lpstr>
      <vt:lpstr>Calibri Light</vt:lpstr>
      <vt:lpstr>Cambria Math</vt:lpstr>
      <vt:lpstr>Lato</vt:lpstr>
      <vt:lpstr>Roboto</vt:lpstr>
      <vt:lpstr>Times New Roman</vt:lpstr>
      <vt:lpstr>Wingdings</vt:lpstr>
      <vt:lpstr>Office 佈景主題</vt:lpstr>
      <vt:lpstr>TransUNet: Transformers Make Strong Encoders for Medical Image Segmentation  2021 arXiv</vt:lpstr>
      <vt:lpstr>Content</vt:lpstr>
      <vt:lpstr>0. Roadmap: From 2022/10/B to 2022/12/E</vt:lpstr>
      <vt:lpstr>0. Roadmap: From 2023/01/B to 2023/03/E</vt:lpstr>
      <vt:lpstr>0. Roadmap: From 2023/04/B to 2023/06/E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1.2.3 Related Works [7]</vt:lpstr>
      <vt:lpstr>PowerPoint 簡報</vt:lpstr>
      <vt:lpstr>PowerPoint 簡報</vt:lpstr>
      <vt:lpstr>1.2.3 Related Works [8] ??</vt:lpstr>
      <vt:lpstr>1.2.3 Related Works [8]- Downsampling by Patch Merging</vt:lpstr>
      <vt:lpstr>1.2.3 Related Works [8] ??</vt:lpstr>
      <vt:lpstr>1.2.3 Related Works [8]</vt:lpstr>
      <vt:lpstr>1.2.4 Related Works: Neighborhood Attention Transformer (NAT) arXiv2022  Introduction: Motivation &amp; Objective</vt:lpstr>
      <vt:lpstr>PowerPoint 簡報</vt:lpstr>
      <vt:lpstr>PowerPoint 簡報</vt:lpstr>
      <vt:lpstr>PowerPoint 簡報</vt:lpstr>
      <vt:lpstr>PowerPoint 簡報</vt:lpstr>
      <vt:lpstr>PowerPoint 簡報</vt:lpstr>
      <vt:lpstr>2.1 System Setup</vt:lpstr>
      <vt:lpstr>2.2 Function Specification (功能 &amp; 規格)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鄭琮寶 TSUNG-PAO CHENG</dc:creator>
  <cp:lastModifiedBy>鄭琮寶 TSUNG-PAO CHENG</cp:lastModifiedBy>
  <cp:revision>122</cp:revision>
  <dcterms:created xsi:type="dcterms:W3CDTF">2023-05-02T14:07:09Z</dcterms:created>
  <dcterms:modified xsi:type="dcterms:W3CDTF">2023-06-07T12:52:30Z</dcterms:modified>
</cp:coreProperties>
</file>